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74" r:id="rId5"/>
    <p:sldId id="270" r:id="rId6"/>
    <p:sldId id="272" r:id="rId7"/>
    <p:sldId id="273" r:id="rId8"/>
    <p:sldId id="271" r:id="rId9"/>
    <p:sldId id="275" r:id="rId10"/>
    <p:sldId id="276" r:id="rId11"/>
    <p:sldId id="269" r:id="rId12"/>
    <p:sldId id="277" r:id="rId13"/>
    <p:sldId id="278" r:id="rId14"/>
  </p:sldIdLst>
  <p:sldSz cx="24384000" cy="13716000"/>
  <p:notesSz cx="6858000" cy="9144000"/>
  <p:embeddedFontLst>
    <p:embeddedFont>
      <p:font typeface="Pretendard Bold" panose="020B0600000101010101" charset="-127"/>
      <p:bold r:id="rId15"/>
    </p:embeddedFont>
    <p:embeddedFont>
      <p:font typeface="Pretendard Light" panose="020B0600000101010101" charset="-127"/>
      <p:regular r:id="rId16"/>
    </p:embeddedFont>
    <p:embeddedFont>
      <p:font typeface="Pretendard Medium" panose="020B0600000101010101" charset="-127"/>
      <p:bold r:id="rId17"/>
    </p:embeddedFont>
    <p:embeddedFont>
      <p:font typeface="Pretendard Regular" panose="020B0600000101010101" charset="-12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883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445000" y="10668000"/>
            <a:ext cx="16383000" cy="1181100"/>
          </a:xfrm>
          <a:prstGeom prst="rect">
            <a:avLst/>
          </a:prstGeom>
        </p:spPr>
        <p:txBody>
          <a:bodyPr lIns="0" tIns="76200" rIns="0" bIns="76200" rtlCol="0" anchor="ctr"/>
          <a:lstStyle/>
          <a:p>
            <a:pPr lvl="0" algn="ctr">
              <a:lnSpc>
                <a:spcPct val="99600"/>
              </a:lnSpc>
            </a:pPr>
            <a:r>
              <a:rPr lang="en" sz="6000" b="0" i="0" u="none" strike="noStrike">
                <a:solidFill>
                  <a:srgbClr val="494A4E"/>
                </a:solidFill>
                <a:ea typeface="Pretendard Medium"/>
              </a:rPr>
              <a:t>김진균 (</a:t>
            </a:r>
            <a:r>
              <a:rPr lang="ko-KR" altLang="en-US" sz="6000" b="0" i="0" u="none" strike="noStrike">
                <a:solidFill>
                  <a:srgbClr val="494A4E"/>
                </a:solidFill>
                <a:ea typeface="Pretendard Medium"/>
              </a:rPr>
              <a:t>한국비정규교수노동조합</a:t>
            </a:r>
            <a:r>
              <a:rPr lang="en-US" altLang="ko-KR" sz="6000" b="0" i="0" u="none" strike="noStrike">
                <a:solidFill>
                  <a:srgbClr val="494A4E"/>
                </a:solidFill>
                <a:ea typeface="Pretendard Medium"/>
              </a:rPr>
              <a:t>)</a:t>
            </a:r>
            <a:endParaRPr lang="en" sz="6000" b="0" i="0" u="none" strike="noStrike">
              <a:solidFill>
                <a:srgbClr val="494A4E"/>
              </a:solidFill>
              <a:ea typeface="Pretendard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17800" y="5759450"/>
            <a:ext cx="18935700" cy="3162300"/>
          </a:xfrm>
          <a:prstGeom prst="rect">
            <a:avLst/>
          </a:prstGeom>
        </p:spPr>
        <p:txBody>
          <a:bodyPr lIns="0" tIns="115147" rIns="0" bIns="115147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9066" b="0" i="0" u="none" strike="noStrike">
                <a:solidFill>
                  <a:srgbClr val="000000"/>
                </a:solidFill>
                <a:ea typeface="Pretendard Bold"/>
              </a:rPr>
              <a:t>비정규교수운동과 </a:t>
            </a:r>
            <a:endParaRPr lang="en-US" altLang="ko-KR" sz="9066" b="0" i="0" u="none" strike="noStrike">
              <a:solidFill>
                <a:srgbClr val="000000"/>
              </a:solidFill>
              <a:ea typeface="Pretendard Bold"/>
            </a:endParaRPr>
          </a:p>
          <a:p>
            <a:pPr lvl="0" algn="ctr">
              <a:lnSpc>
                <a:spcPct val="99600"/>
              </a:lnSpc>
            </a:pPr>
            <a:r>
              <a:rPr lang="ko-KR" altLang="en-US" sz="9066">
                <a:solidFill>
                  <a:srgbClr val="000000"/>
                </a:solidFill>
                <a:latin typeface="Pretendard Bold"/>
                <a:ea typeface="Pretendard Bold"/>
              </a:rPr>
              <a:t>강사법 체제의 대학 사회</a:t>
            </a:r>
            <a:endParaRPr lang="ko-KR" sz="9066" b="0" i="0" u="none" strike="noStrike">
              <a:solidFill>
                <a:srgbClr val="000000"/>
              </a:solidFill>
              <a:ea typeface="Pretendar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45000" y="3403600"/>
            <a:ext cx="16383000" cy="1181100"/>
          </a:xfrm>
          <a:prstGeom prst="rect">
            <a:avLst/>
          </a:prstGeom>
        </p:spPr>
        <p:txBody>
          <a:bodyPr lIns="0" tIns="76200" rIns="0" bIns="76200" rtlCol="0" anchor="ctr"/>
          <a:lstStyle/>
          <a:p>
            <a:pPr lvl="0" algn="ctr">
              <a:lnSpc>
                <a:spcPct val="99600"/>
              </a:lnSpc>
            </a:pPr>
            <a:endParaRPr lang="ko-KR" sz="6000" b="0" i="0" u="none" strike="noStrike">
              <a:solidFill>
                <a:srgbClr val="494A4E"/>
              </a:solidFill>
              <a:ea typeface="Pretendard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8A41F-9174-ED88-12A7-04A0057C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548BAE-A533-60C5-5FA5-4499C83A8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396ED3A-53CB-CAA3-CF85-9FFE3162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80D3C21-0916-B3EB-381A-A8A41B360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6B784C7-5C91-9C83-8B92-385DF7450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57924E8-CCBD-A13F-868F-FE9BB6664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CFD9E77-87D7-49B3-4C00-4845C6D84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1ED20F3-B04B-C22D-0601-B6B1A1B38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1BA44DA7-4ADB-3997-70A9-2DC087F25F7B}"/>
              </a:ext>
            </a:extLst>
          </p:cNvPr>
          <p:cNvSpPr txBox="1"/>
          <p:nvPr/>
        </p:nvSpPr>
        <p:spPr>
          <a:xfrm>
            <a:off x="622300" y="2082800"/>
            <a:ext cx="22504400" cy="9353162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fontAlgn="base" latinLnBrk="1"/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 	</a:t>
            </a:r>
            <a:r>
              <a:rPr kumimoji="0" lang="ko-KR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개정 강사법</a:t>
            </a:r>
            <a:endParaRPr lang="en-US" altLang="ko-KR" sz="4000" b="1"/>
          </a:p>
          <a:p>
            <a:pPr fontAlgn="base" latinLnBrk="1"/>
            <a:endParaRPr lang="ko-KR" altLang="en-US" sz="4000"/>
          </a:p>
          <a:p>
            <a:pPr marL="571500" indent="-571500" fontAlgn="base" latinLnBrk="1">
              <a:buFontTx/>
              <a:buChar char="-"/>
            </a:pPr>
            <a:r>
              <a:rPr lang="ko-KR" altLang="en-US" sz="4000"/>
              <a:t>새로운 합의 </a:t>
            </a:r>
            <a:r>
              <a:rPr lang="en-US" altLang="ko-KR" sz="4000"/>
              <a:t>: 2017 </a:t>
            </a:r>
            <a:r>
              <a:rPr lang="ko-KR" altLang="en-US" sz="4000"/>
              <a:t>촛불의 결과</a:t>
            </a:r>
            <a:endParaRPr lang="en-US" altLang="ko-KR" sz="4000"/>
          </a:p>
          <a:p>
            <a:pPr fontAlgn="base" latinLnBrk="1"/>
            <a:r>
              <a:rPr lang="ko-KR" altLang="en-US" sz="4000"/>
              <a:t>    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대학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강사단체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한국비정규교수노조 및 전국대학강사노조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국회 추천 전문가 등 이해 당사자들</a:t>
            </a:r>
          </a:p>
          <a:p>
            <a:pPr fontAlgn="base" latinLnBrk="1"/>
            <a:endParaRPr lang="en-US" altLang="ko-KR" sz="4000"/>
          </a:p>
          <a:p>
            <a:pPr fontAlgn="base" latinLnBrk="1"/>
            <a:r>
              <a:rPr lang="en-US" altLang="ko-KR" sz="4000"/>
              <a:t>-   2019</a:t>
            </a:r>
            <a:r>
              <a:rPr lang="ko-KR" altLang="en-US" sz="4000"/>
              <a:t>년 개정강사법 시행 </a:t>
            </a:r>
            <a:r>
              <a:rPr lang="en-US" altLang="ko-KR" sz="4000"/>
              <a:t>(</a:t>
            </a:r>
            <a:r>
              <a:rPr lang="ko-KR" altLang="en-US" sz="4000"/>
              <a:t>처우개선과 신분보장</a:t>
            </a:r>
            <a:r>
              <a:rPr lang="en-US" altLang="ko-KR" sz="4000"/>
              <a:t>)</a:t>
            </a:r>
            <a:endParaRPr lang="ko-KR" altLang="en-US" sz="4000"/>
          </a:p>
          <a:p>
            <a:pPr fontAlgn="base" latinLnBrk="1"/>
            <a:r>
              <a:rPr lang="ko-KR" altLang="en-US" sz="4000"/>
              <a:t> 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신분보장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: 1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 이상 고용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 이상 재임용 절차 보장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교원소청심사 대상</a:t>
            </a: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  처우개선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방중임금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사회보험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퇴직금</a:t>
            </a:r>
          </a:p>
          <a:p>
            <a:pPr fontAlgn="base" latinLnBrk="1"/>
            <a:endParaRPr lang="en-US" altLang="ko-KR" sz="4000"/>
          </a:p>
          <a:p>
            <a:pPr marL="571500" indent="-571500" fontAlgn="base" latinLnBrk="1">
              <a:buFont typeface="Arial" panose="020B0604020202020204" pitchFamily="34" charset="0"/>
              <a:buChar char="•"/>
            </a:pP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겸초빙 기타교원은 강사보다 신분보장이 열악한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(1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 고용 보장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대신 처우개선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시수에 무관하게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대보험과 퇴직금 지급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확보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fontAlgn="base" latinLnBrk="1"/>
            <a:r>
              <a:rPr lang="ko-KR" altLang="en-US" sz="4000"/>
              <a:t>     대학에 강사 고용 우회 비용이 추가되도록</a:t>
            </a:r>
          </a:p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3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retendard Bold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9404A95-904A-C87D-BC9F-265332855CCC}"/>
              </a:ext>
            </a:extLst>
          </p:cNvPr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D419F890-E868-783E-46C1-E23913DED620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6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etendard Light"/>
                <a:ea typeface="맑은 고딕" panose="020B0503020000020004" pitchFamily="50" charset="-127"/>
                <a:cs typeface="+mn-cs"/>
              </a:rPr>
              <a:t>비정규교수운동과 강사법 체제의 대학 사회</a:t>
            </a:r>
            <a:endParaRPr kumimoji="0" lang="en" altLang="ko-KR" sz="266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etendard Ligh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1B25FAB-B9C2-442D-6328-DA7F3291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862" y="2319643"/>
            <a:ext cx="66913834" cy="10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D900526-FAEB-C4BA-9DD5-C7F491B6B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231736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6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29787-250E-3834-20CD-9E661AEA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E10E27-03DE-49C3-2362-105F2F9FE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F9D007C-85C9-6DA9-F3D9-28CBF6EAD132}"/>
              </a:ext>
            </a:extLst>
          </p:cNvPr>
          <p:cNvSpPr txBox="1"/>
          <p:nvPr/>
        </p:nvSpPr>
        <p:spPr>
          <a:xfrm>
            <a:off x="6718300" y="1206500"/>
            <a:ext cx="10947400" cy="952500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lvl="0" algn="ctr">
              <a:lnSpc>
                <a:spcPct val="99600"/>
              </a:lnSpc>
            </a:pPr>
            <a:r>
              <a:rPr lang="ko-KR" sz="5333" b="0" i="0" u="none" strike="noStrike">
                <a:solidFill>
                  <a:srgbClr val="FFFFFF"/>
                </a:solidFill>
                <a:ea typeface="Pretendard Bold"/>
              </a:rPr>
              <a:t>목표를</a:t>
            </a:r>
            <a:r>
              <a:rPr lang="en-US" sz="5333" b="0" i="0" u="none" strike="noStrike">
                <a:solidFill>
                  <a:srgbClr val="FFFFFF"/>
                </a:solidFill>
                <a:latin typeface="Pretendard Bold"/>
              </a:rPr>
              <a:t> </a:t>
            </a:r>
            <a:r>
              <a:rPr lang="ko-KR" sz="5333" b="0" i="0" u="none" strike="noStrike">
                <a:solidFill>
                  <a:srgbClr val="FFFFFF"/>
                </a:solidFill>
                <a:ea typeface="Pretendard Bold"/>
              </a:rPr>
              <a:t>설명하는</a:t>
            </a:r>
            <a:r>
              <a:rPr lang="en-US" sz="5333" b="0" i="0" u="none" strike="noStrike">
                <a:solidFill>
                  <a:srgbClr val="FFFFFF"/>
                </a:solidFill>
                <a:latin typeface="Pretendard Bold"/>
              </a:rPr>
              <a:t> </a:t>
            </a:r>
            <a:r>
              <a:rPr lang="ko-KR" sz="5333" b="0" i="0" u="none" strike="noStrike">
                <a:solidFill>
                  <a:srgbClr val="FFFFFF"/>
                </a:solidFill>
                <a:ea typeface="Pretendard Bold"/>
              </a:rPr>
              <a:t>인포그래픽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18126D-9E1D-2B10-53D4-B90C3C45B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2730500"/>
            <a:ext cx="7061200" cy="9779000"/>
          </a:xfrm>
          <a:prstGeom prst="rect">
            <a:avLst/>
          </a:prstGeom>
          <a:effectLst>
            <a:outerShdw blurRad="352976" dist="271520" dir="4020000">
              <a:srgbClr val="000000">
                <a:alpha val="30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E2F005D-4548-F6D6-6CDE-A85AA0F3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400" y="2495420"/>
            <a:ext cx="14312900" cy="9779000"/>
          </a:xfrm>
          <a:prstGeom prst="rect">
            <a:avLst/>
          </a:prstGeom>
          <a:effectLst>
            <a:outerShdw blurRad="348234" dist="178581" dir="4020000">
              <a:srgbClr val="000000">
                <a:alpha val="20000"/>
              </a:srgbClr>
            </a:outerShdw>
          </a:effec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A7218FA-A41B-048E-4D9C-5622F7FFC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56BFE04-440D-4341-5D26-4E6D9E176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35EFBD1-129B-138F-34AD-BFA26131F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D240325-9455-EF4B-C157-E57F1E968B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4EC73E8-89C2-D7AE-59D6-D6DBA10228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BEA21F3-F0EC-6016-EB07-F808BA9763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9619C34-6DDC-A69F-F2AF-B7EE1FBE64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1000" y="3213100"/>
            <a:ext cx="762000" cy="762000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889245A7-F8D6-AB93-4032-2E9D89A9BE56}"/>
              </a:ext>
            </a:extLst>
          </p:cNvPr>
          <p:cNvSpPr txBox="1"/>
          <p:nvPr/>
        </p:nvSpPr>
        <p:spPr>
          <a:xfrm>
            <a:off x="2082800" y="3200400"/>
            <a:ext cx="5600700" cy="825500"/>
          </a:xfrm>
          <a:prstGeom prst="rect">
            <a:avLst/>
          </a:prstGeom>
        </p:spPr>
        <p:txBody>
          <a:bodyPr lIns="0" tIns="59267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altLang="en-US" sz="4666">
                <a:solidFill>
                  <a:srgbClr val="FFFFFF"/>
                </a:solidFill>
                <a:ea typeface="Pretendard Bold"/>
              </a:rPr>
              <a:t>개정 강사법의 실제</a:t>
            </a:r>
            <a:endParaRPr lang="en" sz="4666" b="0" i="0" u="none" strike="noStrike">
              <a:solidFill>
                <a:srgbClr val="FFFFFF"/>
              </a:solidFill>
              <a:ea typeface="Pretendard Bold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6DA2EC1-B5D4-6316-F04E-5D07883308D0}"/>
              </a:ext>
            </a:extLst>
          </p:cNvPr>
          <p:cNvSpPr txBox="1"/>
          <p:nvPr/>
        </p:nvSpPr>
        <p:spPr>
          <a:xfrm>
            <a:off x="2082800" y="4394200"/>
            <a:ext cx="5575300" cy="13208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lvl="0" algn="l">
              <a:lnSpc>
                <a:spcPct val="99600"/>
              </a:lnSpc>
            </a:pPr>
            <a:endParaRPr lang="en-US" sz="4000" b="0" i="0" u="none" strike="noStrike">
              <a:solidFill>
                <a:srgbClr val="EEEEEE"/>
              </a:solidFill>
              <a:latin typeface="Pretendard Medium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AAD36857-0423-7E72-B822-FF2B236A46CC}"/>
              </a:ext>
            </a:extLst>
          </p:cNvPr>
          <p:cNvSpPr txBox="1"/>
          <p:nvPr/>
        </p:nvSpPr>
        <p:spPr>
          <a:xfrm>
            <a:off x="2146300" y="5366188"/>
            <a:ext cx="5537200" cy="39878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marL="342900" lvl="1" indent="-342900">
              <a:lnSpc>
                <a:spcPct val="99600"/>
              </a:lnSpc>
              <a:buClr>
                <a:srgbClr val="000000"/>
              </a:buClr>
              <a:buFont typeface="Arial"/>
              <a:buChar char="●"/>
            </a:pPr>
            <a:r>
              <a:rPr lang="ko-KR" altLang="en-US" sz="3200">
                <a:solidFill>
                  <a:srgbClr val="C2C2C2"/>
                </a:solidFill>
                <a:latin typeface="Pretendard Regular"/>
              </a:rPr>
              <a:t>마음뿐인 선의</a:t>
            </a:r>
            <a:endParaRPr lang="en-US" altLang="ko-KR" sz="3200">
              <a:solidFill>
                <a:srgbClr val="C2C2C2"/>
              </a:solidFill>
              <a:latin typeface="Pretendard Regular"/>
            </a:endParaRPr>
          </a:p>
          <a:p>
            <a:pPr marL="342900" lvl="1" indent="-342900">
              <a:lnSpc>
                <a:spcPct val="99600"/>
              </a:lnSpc>
              <a:buClr>
                <a:srgbClr val="000000"/>
              </a:buClr>
              <a:buFont typeface="Arial"/>
              <a:buChar char="●"/>
            </a:pPr>
            <a:endParaRPr lang="en-US" sz="3200" b="0" i="0" u="none" strike="noStrike">
              <a:solidFill>
                <a:srgbClr val="C2C2C2"/>
              </a:solidFill>
              <a:latin typeface="Pretendard Regular"/>
            </a:endParaRPr>
          </a:p>
          <a:p>
            <a:pPr marL="342900" lvl="1" indent="-342900" algn="l">
              <a:lnSpc>
                <a:spcPct val="99600"/>
              </a:lnSpc>
              <a:buClr>
                <a:srgbClr val="000000"/>
              </a:buClr>
              <a:buFont typeface="Arial"/>
              <a:buChar char="●"/>
            </a:pPr>
            <a:r>
              <a:rPr lang="ko-KR" altLang="en-US" sz="3200" b="0" i="0" u="none" strike="noStrike">
                <a:solidFill>
                  <a:srgbClr val="C2C2C2"/>
                </a:solidFill>
                <a:latin typeface="Pretendard Regular"/>
              </a:rPr>
              <a:t>신분보장의 의의와 한계</a:t>
            </a:r>
            <a:endParaRPr lang="en-US" altLang="ko-KR" sz="3200" b="0" i="0" u="none" strike="noStrike">
              <a:solidFill>
                <a:srgbClr val="C2C2C2"/>
              </a:solidFill>
              <a:latin typeface="Pretendard Regular"/>
            </a:endParaRPr>
          </a:p>
          <a:p>
            <a:pPr marL="342900" lvl="1" indent="-342900" algn="l">
              <a:lnSpc>
                <a:spcPct val="99600"/>
              </a:lnSpc>
              <a:buClr>
                <a:srgbClr val="000000"/>
              </a:buClr>
              <a:buFont typeface="Arial"/>
              <a:buChar char="●"/>
            </a:pPr>
            <a:endParaRPr lang="en-US" altLang="ko-KR" sz="3200" b="0" i="0" u="none" strike="noStrike">
              <a:solidFill>
                <a:srgbClr val="C2C2C2"/>
              </a:solidFill>
              <a:latin typeface="Pretendard Regular"/>
            </a:endParaRPr>
          </a:p>
          <a:p>
            <a:pPr marL="342900" lvl="1" indent="-342900" algn="l">
              <a:lnSpc>
                <a:spcPct val="99600"/>
              </a:lnSpc>
              <a:buClr>
                <a:srgbClr val="000000"/>
              </a:buClr>
              <a:buFont typeface="Arial"/>
              <a:buChar char="●"/>
            </a:pPr>
            <a:r>
              <a:rPr lang="ko-KR" altLang="en-US" sz="3200" b="0" i="0" u="none" strike="noStrike">
                <a:solidFill>
                  <a:srgbClr val="C2C2C2"/>
                </a:solidFill>
                <a:latin typeface="Pretendard Regular"/>
              </a:rPr>
              <a:t>처우개선의 의의와 한계</a:t>
            </a:r>
            <a:endParaRPr lang="en-US" altLang="ko-KR" sz="3200" b="0" i="0" u="none" strike="noStrike">
              <a:solidFill>
                <a:srgbClr val="C2C2C2"/>
              </a:solidFill>
              <a:latin typeface="Pretendard Regular"/>
            </a:endParaRPr>
          </a:p>
          <a:p>
            <a:pPr marL="342900" lvl="1" indent="-342900" algn="l">
              <a:lnSpc>
                <a:spcPct val="99600"/>
              </a:lnSpc>
              <a:buClr>
                <a:srgbClr val="000000"/>
              </a:buClr>
              <a:buFont typeface="Arial"/>
              <a:buChar char="●"/>
            </a:pPr>
            <a:endParaRPr lang="en-US" altLang="ko-KR" sz="3200">
              <a:solidFill>
                <a:srgbClr val="C2C2C2"/>
              </a:solidFill>
              <a:latin typeface="Pretendard Regular"/>
            </a:endParaRPr>
          </a:p>
          <a:p>
            <a:pPr marL="342900" lvl="1" indent="-342900" algn="l">
              <a:lnSpc>
                <a:spcPct val="99600"/>
              </a:lnSpc>
              <a:buClr>
                <a:srgbClr val="000000"/>
              </a:buClr>
              <a:buFont typeface="Arial"/>
              <a:buChar char="●"/>
            </a:pPr>
            <a:r>
              <a:rPr lang="ko-KR" altLang="en-US" sz="3200" b="0" i="0" u="none" strike="noStrike">
                <a:solidFill>
                  <a:srgbClr val="C2C2C2"/>
                </a:solidFill>
                <a:latin typeface="Pretendard Regular"/>
              </a:rPr>
              <a:t>말뿐인 개선</a:t>
            </a:r>
            <a:endParaRPr lang="en-US" sz="3200" b="0" i="0" u="none" strike="noStrike">
              <a:solidFill>
                <a:srgbClr val="C2C2C2"/>
              </a:solidFill>
              <a:latin typeface="Pretendard Regular"/>
            </a:endParaRPr>
          </a:p>
          <a:p>
            <a:pPr marL="342900" lvl="1" indent="-342900" algn="l">
              <a:lnSpc>
                <a:spcPct val="99600"/>
              </a:lnSpc>
              <a:buClr>
                <a:srgbClr val="000000"/>
              </a:buClr>
              <a:buFont typeface="Arial"/>
              <a:buChar char="●"/>
            </a:pPr>
            <a:endParaRPr lang="en-US" sz="3200" b="0" i="0" u="none" strike="noStrike">
              <a:solidFill>
                <a:srgbClr val="C2C2C2"/>
              </a:solidFill>
              <a:latin typeface="Pretendard Regular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DA2A441-76EA-898C-DBE8-E7341DCC1522}"/>
              </a:ext>
            </a:extLst>
          </p:cNvPr>
          <p:cNvSpPr txBox="1"/>
          <p:nvPr/>
        </p:nvSpPr>
        <p:spPr>
          <a:xfrm>
            <a:off x="14630400" y="2159000"/>
            <a:ext cx="9258300" cy="7962900"/>
          </a:xfrm>
          <a:prstGeom prst="rect">
            <a:avLst/>
          </a:prstGeom>
        </p:spPr>
        <p:txBody>
          <a:bodyPr rtlCol="0" anchor="t"/>
          <a:lstStyle/>
          <a:p>
            <a:pPr fontAlgn="base" latinLnBrk="1"/>
            <a:r>
              <a:rPr lang="ko-KR" altLang="en-US" sz="4000">
                <a:solidFill>
                  <a:srgbClr val="000000"/>
                </a:solidFill>
                <a:ea typeface="Pretendard Bold"/>
              </a:rPr>
              <a:t>한계</a:t>
            </a:r>
            <a:endParaRPr lang="en-US" altLang="ko-KR" sz="4000">
              <a:solidFill>
                <a:srgbClr val="000000"/>
              </a:solidFill>
              <a:ea typeface="Pretendard Bold"/>
            </a:endParaRPr>
          </a:p>
          <a:p>
            <a:pPr fontAlgn="base" latinLnBrk="1"/>
            <a:endParaRPr lang="en-US" altLang="ko-KR" sz="4000">
              <a:solidFill>
                <a:srgbClr val="000000"/>
              </a:solidFill>
              <a:ea typeface="Pretendard Bold"/>
            </a:endParaRPr>
          </a:p>
          <a:p>
            <a:pPr fontAlgn="base" latinLnBrk="1"/>
            <a:r>
              <a:rPr lang="en-US" altLang="ko-KR" sz="4000">
                <a:solidFill>
                  <a:srgbClr val="000000"/>
                </a:solidFill>
                <a:ea typeface="Pretendard Bold"/>
              </a:rPr>
              <a:t>TF</a:t>
            </a:r>
            <a:r>
              <a:rPr lang="ko-KR" altLang="en-US" sz="4000">
                <a:solidFill>
                  <a:srgbClr val="000000"/>
                </a:solidFill>
                <a:ea typeface="Pretendard Bold"/>
              </a:rPr>
              <a:t>의 합의 사항이 안 지켜진 것들</a:t>
            </a: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직장건강보험 적용 노력 포기</a:t>
            </a: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퇴직금과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5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시수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(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소정근로시간 문제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)</a:t>
            </a:r>
            <a:endParaRPr lang="ko-KR" altLang="en-US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방학중임금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2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주 </a:t>
            </a:r>
          </a:p>
          <a:p>
            <a:pPr fontAlgn="base" latinLnBrk="1"/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1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년 혹은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3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년 당연퇴직</a:t>
            </a: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더 열악해진 겸초빙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,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기타교원 양산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비정규교수 초빙에 불필요한 행정 낭비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 </a:t>
            </a: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탈법 불법에 대한 처벌 조항 없음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pPr fontAlgn="base" latinLnBrk="1"/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pPr fontAlgn="base" latinLnBrk="1"/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pPr marL="571500" indent="-571500" fontAlgn="base" latinLnBrk="1">
              <a:buFont typeface="Arial" panose="020B0604020202020204" pitchFamily="34" charset="0"/>
              <a:buChar char="•"/>
            </a:pPr>
            <a:r>
              <a:rPr lang="ko-KR" altLang="en-US" sz="4000">
                <a:solidFill>
                  <a:schemeClr val="bg1">
                    <a:lumMod val="75000"/>
                  </a:schemeClr>
                </a:solidFill>
                <a:ea typeface="Pretendard Bold"/>
              </a:rPr>
              <a:t>토막상식 </a:t>
            </a:r>
            <a:r>
              <a:rPr lang="en-US" altLang="ko-KR" sz="4000">
                <a:solidFill>
                  <a:schemeClr val="bg1">
                    <a:lumMod val="75000"/>
                  </a:schemeClr>
                </a:solidFill>
                <a:ea typeface="Pretendard Bold"/>
              </a:rPr>
              <a:t>: </a:t>
            </a:r>
          </a:p>
          <a:p>
            <a:pPr fontAlgn="base" latinLnBrk="1"/>
            <a:r>
              <a:rPr lang="ko-KR" altLang="en-US" sz="4000">
                <a:solidFill>
                  <a:schemeClr val="bg1">
                    <a:lumMod val="75000"/>
                  </a:schemeClr>
                </a:solidFill>
                <a:ea typeface="Pretendard Bold"/>
              </a:rPr>
              <a:t>학술연구교수</a:t>
            </a:r>
            <a:r>
              <a:rPr lang="en-US" altLang="ko-KR" sz="4000">
                <a:solidFill>
                  <a:schemeClr val="bg1">
                    <a:lumMod val="75000"/>
                  </a:schemeClr>
                </a:solidFill>
                <a:ea typeface="Pretendard Bold"/>
              </a:rPr>
              <a:t>B</a:t>
            </a:r>
            <a:r>
              <a:rPr lang="ko-KR" altLang="en-US" sz="4000">
                <a:solidFill>
                  <a:schemeClr val="bg1">
                    <a:lumMod val="75000"/>
                  </a:schemeClr>
                </a:solidFill>
                <a:ea typeface="Pretendard Bold"/>
              </a:rPr>
              <a:t>유형과 개정강사법</a:t>
            </a:r>
            <a:r>
              <a:rPr lang="en-US" altLang="ko-KR" sz="4666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           </a:t>
            </a:r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19D53D22-F296-4180-2E8A-EF8785EEB475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lvl="0" algn="ctr">
              <a:lnSpc>
                <a:spcPct val="99600"/>
              </a:lnSpc>
              <a:defRPr/>
            </a:pPr>
            <a:r>
              <a:rPr lang="ko-KR" altLang="en-US" sz="2666">
                <a:solidFill>
                  <a:srgbClr val="FFFFFF"/>
                </a:solidFill>
                <a:latin typeface="Pretendard Light"/>
              </a:rPr>
              <a:t>비정규교수운동과 강사법 체제의 대학 사회</a:t>
            </a:r>
            <a:endParaRPr lang="en" altLang="ko-KR" sz="2666" dirty="0">
              <a:solidFill>
                <a:srgbClr val="FFFFFF"/>
              </a:solidFill>
              <a:latin typeface="Pretendard Light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0E4B46ED-B061-0530-7D08-E7CF0F5F25CD}"/>
              </a:ext>
            </a:extLst>
          </p:cNvPr>
          <p:cNvSpPr txBox="1"/>
          <p:nvPr/>
        </p:nvSpPr>
        <p:spPr>
          <a:xfrm>
            <a:off x="9804400" y="8318500"/>
            <a:ext cx="13144500" cy="825500"/>
          </a:xfrm>
          <a:prstGeom prst="rect">
            <a:avLst/>
          </a:prstGeom>
        </p:spPr>
        <p:txBody>
          <a:bodyPr lIns="0" tIns="59267" rIns="0" bIns="0" rtlCol="0" anchor="t"/>
          <a:lstStyle/>
          <a:p>
            <a:pPr lvl="0" algn="l">
              <a:lnSpc>
                <a:spcPct val="99600"/>
              </a:lnSpc>
            </a:pPr>
            <a:endParaRPr lang="ko-KR" sz="4666" b="0" i="0" u="none" strike="noStrike">
              <a:solidFill>
                <a:srgbClr val="000000"/>
              </a:solidFill>
              <a:ea typeface="Pretendard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52CFC-2E48-7113-6038-673AB292A582}"/>
              </a:ext>
            </a:extLst>
          </p:cNvPr>
          <p:cNvSpPr txBox="1"/>
          <p:nvPr/>
        </p:nvSpPr>
        <p:spPr>
          <a:xfrm>
            <a:off x="8893175" y="2159000"/>
            <a:ext cx="52578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>
                <a:ea typeface="Pretendard Bold"/>
              </a:rPr>
              <a:t>의의</a:t>
            </a:r>
            <a:endParaRPr lang="en-US" altLang="ko-KR" sz="4000">
              <a:ea typeface="Pretendard Bold"/>
            </a:endParaRPr>
          </a:p>
          <a:p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&lt;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신분보장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&gt; </a:t>
            </a:r>
          </a:p>
          <a:p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1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년이상 계약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,</a:t>
            </a:r>
          </a:p>
          <a:p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최소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3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년까지는 재임용절차 보장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, </a:t>
            </a:r>
          </a:p>
          <a:p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교원소청 대상이 되는 법정 교원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&lt;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처우개선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&gt;</a:t>
            </a:r>
          </a:p>
          <a:p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 방학중임금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사회보험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  <a:ea typeface="Pretendard Bold"/>
            </a:endParaRPr>
          </a:p>
          <a:p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  <a:ea typeface="Pretendard Bold"/>
              </a:rPr>
              <a:t>퇴직금</a:t>
            </a:r>
          </a:p>
        </p:txBody>
      </p:sp>
    </p:spTree>
    <p:extLst>
      <p:ext uri="{BB962C8B-B14F-4D97-AF65-F5344CB8AC3E}">
        <p14:creationId xmlns:p14="http://schemas.microsoft.com/office/powerpoint/2010/main" val="274767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E1208-CACA-C293-7921-AA7F02B47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C5FC60-DC79-1040-6691-69A020806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C3C9CEF-C168-DD0B-80E4-7DFDF48A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6386A4E-1818-2B2B-A1FB-A481259B5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BB5D15D-CDCC-AF07-AE77-0982624AC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019A995-AD01-6A59-759F-D1A241946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E6B195F-4065-CA8A-6806-0A9924A21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524D6B-4BDF-DFC9-0111-13A75B2AD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E742A844-7E7A-4BC2-034B-6E38C7E8AA31}"/>
              </a:ext>
            </a:extLst>
          </p:cNvPr>
          <p:cNvSpPr txBox="1"/>
          <p:nvPr/>
        </p:nvSpPr>
        <p:spPr>
          <a:xfrm>
            <a:off x="622300" y="2082800"/>
            <a:ext cx="22504400" cy="9353162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fontAlgn="base" latinLnBrk="1"/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 	</a:t>
            </a:r>
            <a:r>
              <a:rPr kumimoji="0" lang="ko-KR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대학 사회</a:t>
            </a:r>
            <a:endParaRPr lang="en-US" altLang="ko-KR" sz="4000" b="1"/>
          </a:p>
          <a:p>
            <a:pPr fontAlgn="base" latinLnBrk="1"/>
            <a:endParaRPr lang="ko-KR" altLang="en-US" sz="4000"/>
          </a:p>
          <a:p>
            <a:pPr marL="571500" indent="-571500" fontAlgn="base" latinLnBrk="1">
              <a:buFontTx/>
              <a:buChar char="-"/>
            </a:pPr>
            <a:r>
              <a:rPr lang="ko-KR" altLang="en-US" sz="4000"/>
              <a:t>고등교육 공공성이 실현된 적이 없음 </a:t>
            </a:r>
            <a:r>
              <a:rPr lang="en-US" altLang="ko-KR" sz="4000"/>
              <a:t>(</a:t>
            </a:r>
            <a:r>
              <a:rPr lang="ko-KR" altLang="en-US" sz="4000"/>
              <a:t>각자도생의 반댓말</a:t>
            </a:r>
            <a:r>
              <a:rPr lang="en-US" altLang="ko-KR" sz="4000"/>
              <a:t>, </a:t>
            </a:r>
            <a:r>
              <a:rPr lang="ko-KR" altLang="en-US" sz="4000"/>
              <a:t>공공성</a:t>
            </a:r>
            <a:r>
              <a:rPr lang="en-US" altLang="ko-KR" sz="4000"/>
              <a:t>)</a:t>
            </a:r>
          </a:p>
          <a:p>
            <a:pPr marL="571500" indent="-571500" fontAlgn="base" latinLnBrk="1">
              <a:buFontTx/>
              <a:buChar char="-"/>
            </a:pPr>
            <a:endParaRPr lang="en-US" altLang="ko-KR" sz="4000"/>
          </a:p>
          <a:p>
            <a:pPr marL="571500" indent="-571500" fontAlgn="base" latinLnBrk="1">
              <a:buFontTx/>
              <a:buChar char="-"/>
            </a:pPr>
            <a:r>
              <a:rPr lang="ko-KR" altLang="en-US" sz="4000"/>
              <a:t>인문 정신은커녕 법률 정신도 수호할 의지가 없음</a:t>
            </a:r>
            <a:endParaRPr lang="en-US" altLang="ko-KR" sz="4000"/>
          </a:p>
          <a:p>
            <a:pPr fontAlgn="base" latinLnBrk="1"/>
            <a:r>
              <a:rPr lang="en-US" altLang="ko-KR" sz="4000"/>
              <a:t>       (</a:t>
            </a:r>
            <a:r>
              <a:rPr lang="ko-KR" altLang="en-US" sz="4000"/>
              <a:t>개정강사법 합의 법률 정신은커녕 법령의 각종 조항을 무력화하는 꼼수 횡행</a:t>
            </a:r>
            <a:r>
              <a:rPr lang="en-US" altLang="ko-KR" sz="4000"/>
              <a:t>)</a:t>
            </a:r>
          </a:p>
          <a:p>
            <a:pPr fontAlgn="base" latinLnBrk="1"/>
            <a:r>
              <a:rPr lang="en-US" altLang="ko-KR" sz="4000"/>
              <a:t>      </a:t>
            </a:r>
          </a:p>
          <a:p>
            <a:pPr marL="571500" indent="-571500" fontAlgn="base" latinLnBrk="1">
              <a:buFontTx/>
              <a:buChar char="-"/>
            </a:pPr>
            <a:r>
              <a:rPr lang="ko-KR" altLang="en-US" sz="4000"/>
              <a:t>동료와 사회에 대한 관심의 실종</a:t>
            </a:r>
            <a:endParaRPr lang="en-US" altLang="ko-KR" sz="4000"/>
          </a:p>
          <a:p>
            <a:pPr marL="571500" indent="-571500" fontAlgn="base" latinLnBrk="1">
              <a:buFontTx/>
              <a:buChar char="-"/>
            </a:pPr>
            <a:endParaRPr lang="en-US" altLang="ko-KR" sz="4000"/>
          </a:p>
          <a:p>
            <a:pPr marL="571500" indent="-571500" fontAlgn="base" latinLnBrk="1">
              <a:buFontTx/>
              <a:buChar char="-"/>
            </a:pPr>
            <a:r>
              <a:rPr lang="ko-KR" altLang="en-US" sz="4000"/>
              <a:t>사회적 지원 단절 </a:t>
            </a:r>
            <a:r>
              <a:rPr lang="en-US" altLang="ko-KR" sz="4000"/>
              <a:t>(</a:t>
            </a:r>
            <a:r>
              <a:rPr lang="ko-KR" altLang="en-US" sz="4000"/>
              <a:t>사회적 압력 없이 강사법 합의 정신 실현할 수 없음</a:t>
            </a:r>
            <a:r>
              <a:rPr lang="en-US" altLang="ko-KR" sz="4000"/>
              <a:t>)</a:t>
            </a:r>
          </a:p>
          <a:p>
            <a:pPr marL="571500" indent="-571500" fontAlgn="base" latinLnBrk="1">
              <a:buFontTx/>
              <a:buChar char="-"/>
            </a:pPr>
            <a:endParaRPr lang="en-US" altLang="ko-KR" sz="4000"/>
          </a:p>
          <a:p>
            <a:pPr marL="571500" indent="-571500" fontAlgn="base" latinLnBrk="1">
              <a:buFontTx/>
              <a:buChar char="-"/>
            </a:pPr>
            <a:r>
              <a:rPr lang="ko-KR" altLang="en-US" sz="4000"/>
              <a:t>각자도생 가속화</a:t>
            </a:r>
            <a:r>
              <a:rPr lang="en-US" altLang="ko-KR" sz="4000"/>
              <a:t> </a:t>
            </a:r>
            <a:r>
              <a:rPr lang="ko-KR" altLang="en-US" sz="4000"/>
              <a:t>악순환</a:t>
            </a:r>
            <a:r>
              <a:rPr lang="en-US" altLang="ko-KR" sz="4000"/>
              <a:t>.</a:t>
            </a:r>
          </a:p>
          <a:p>
            <a:pPr marL="571500" indent="-571500" fontAlgn="base" latinLnBrk="1">
              <a:buFontTx/>
              <a:buChar char="-"/>
            </a:pPr>
            <a:endParaRPr lang="en-US" altLang="ko-KR" sz="4000"/>
          </a:p>
          <a:p>
            <a:pPr fontAlgn="base" latinLnBrk="1"/>
            <a:endParaRPr lang="en-US" altLang="ko-KR" sz="4000"/>
          </a:p>
          <a:p>
            <a:pPr fontAlgn="base" latinLnBrk="1"/>
            <a:endParaRPr lang="en-US" altLang="ko-KR" sz="4000"/>
          </a:p>
          <a:p>
            <a:pPr fontAlgn="base" latinLnBrk="1"/>
            <a:r>
              <a:rPr lang="ko-KR" altLang="en-US" sz="4000"/>
              <a:t> </a:t>
            </a:r>
            <a:endParaRPr kumimoji="0" lang="ko-KR" altLang="en-US" sz="53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retendard Bold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EBE55CD-8FAB-C518-0116-4F360353312E}"/>
              </a:ext>
            </a:extLst>
          </p:cNvPr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614DDCD-39A3-C710-F347-496C03B93597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6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etendard Light"/>
                <a:ea typeface="맑은 고딕" panose="020B0503020000020004" pitchFamily="50" charset="-127"/>
                <a:cs typeface="+mn-cs"/>
              </a:rPr>
              <a:t>비정규교수운동과 강사법 체제의 대학 사회</a:t>
            </a:r>
            <a:endParaRPr kumimoji="0" lang="en" altLang="ko-KR" sz="266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etendard Ligh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E1C5BDB-33DC-28B1-1BE0-D7B728F8B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862" y="2319643"/>
            <a:ext cx="66913834" cy="10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4E2222C-F1D4-AA92-97D8-1AC12A7FB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231736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5844F-66A4-ABB5-CD90-26D6E4895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F4E3B7-76FA-4D92-6298-73B56901E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87DA22B-1BF9-4561-D024-D731879AD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8CEBC8B-D18E-3A87-5BAF-9280337FE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52DAFA2-63EA-9841-0EBE-E883A6425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32825F7-3604-0821-D15B-EC8091081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3D6B393-3EF2-D770-BFFE-5C03BE1D0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B1396ED-F890-6FDC-AE63-BE6BFCD140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33E58EA7-505E-9BF0-1188-9B0E4226CBBF}"/>
              </a:ext>
            </a:extLst>
          </p:cNvPr>
          <p:cNvSpPr txBox="1"/>
          <p:nvPr/>
        </p:nvSpPr>
        <p:spPr>
          <a:xfrm>
            <a:off x="622300" y="2082800"/>
            <a:ext cx="22504400" cy="9353162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fontAlgn="base" latinLnBrk="1"/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 	</a:t>
            </a:r>
            <a:r>
              <a:rPr kumimoji="0" lang="ko-KR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대안</a:t>
            </a:r>
            <a:endParaRPr kumimoji="0" lang="en-US" altLang="ko-KR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retendard Bold"/>
              <a:cs typeface="+mn-cs"/>
            </a:endParaRPr>
          </a:p>
          <a:p>
            <a:pPr fontAlgn="base" latinLnBrk="1"/>
            <a:endParaRPr lang="en-US" altLang="ko-KR" sz="4000" b="1"/>
          </a:p>
          <a:p>
            <a:pPr fontAlgn="base" latinLnBrk="1"/>
            <a:r>
              <a:rPr lang="ko-KR" altLang="en-US" sz="3200"/>
              <a:t>  이 지옥 같은 비정규교수 직군에 고착되지 않기 위한 과도한 내부 경쟁은</a:t>
            </a:r>
            <a:r>
              <a:rPr lang="en-US" altLang="ko-KR" sz="3200"/>
              <a:t>, </a:t>
            </a:r>
            <a:r>
              <a:rPr lang="ko-KR" altLang="en-US" sz="3200"/>
              <a:t>우리에게 사회는 물론 우리 동료들과 자기 자신도 돌아볼 여지를 남겨주지 않기 때문이리라</a:t>
            </a:r>
            <a:r>
              <a:rPr lang="en-US" altLang="ko-KR" sz="3200"/>
              <a:t>. </a:t>
            </a:r>
            <a:r>
              <a:rPr lang="ko-KR" altLang="en-US" sz="3200"/>
              <a:t>이런 형편에 학술장의 권위이니</a:t>
            </a:r>
            <a:r>
              <a:rPr lang="en-US" altLang="ko-KR" sz="3200"/>
              <a:t>, </a:t>
            </a:r>
            <a:r>
              <a:rPr lang="ko-KR" altLang="en-US" sz="3200"/>
              <a:t>사회적 관심이니 하는 것들도 모두 논문의 양적 평가 체제의 쓰나미에 남아나질 않는 것이다</a:t>
            </a:r>
            <a:r>
              <a:rPr lang="en-US" altLang="ko-KR" sz="3200"/>
              <a:t>. </a:t>
            </a:r>
            <a:r>
              <a:rPr lang="ko-KR" altLang="en-US" sz="3200"/>
              <a:t>사회적 기여는커녕 자기 동료도 돌아보지 못하고 경쟁에 매몰되어 있는 비정규교수에게 사회가 무슨 미련이 있어 우리들을 위해 분노의 압력을 행사해줄 것인가</a:t>
            </a:r>
            <a:r>
              <a:rPr lang="en-US" altLang="ko-KR" sz="3200"/>
              <a:t>. </a:t>
            </a:r>
          </a:p>
          <a:p>
            <a:pPr fontAlgn="base" latinLnBrk="1"/>
            <a:endParaRPr lang="en-US" altLang="ko-KR" sz="3200"/>
          </a:p>
          <a:p>
            <a:pPr fontAlgn="base" latinLnBrk="1"/>
            <a:r>
              <a:rPr lang="ko-KR" altLang="en-US" sz="3200"/>
              <a:t>  열악한 처우와 사회적 무능이 물고 물리는 악순환의 고리는 끊어져야 한다</a:t>
            </a:r>
            <a:r>
              <a:rPr lang="en-US" altLang="ko-KR" sz="3200"/>
              <a:t>. </a:t>
            </a:r>
            <a:r>
              <a:rPr lang="ko-KR" altLang="en-US" sz="3200"/>
              <a:t>우리에겐 이 악순환에서 탈출할 전통과 저력이 있다</a:t>
            </a:r>
            <a:r>
              <a:rPr lang="en-US" altLang="ko-KR" sz="3200"/>
              <a:t>. </a:t>
            </a:r>
            <a:r>
              <a:rPr lang="ko-KR" altLang="en-US" sz="3200"/>
              <a:t>식민지시기 공동체의 고통에 공명하여 조선학을 발명한 정인보 세대로부터</a:t>
            </a:r>
            <a:r>
              <a:rPr lang="en-US" altLang="ko-KR" sz="3200"/>
              <a:t>, 4.19 </a:t>
            </a:r>
            <a:r>
              <a:rPr lang="ko-KR" altLang="en-US" sz="3200"/>
              <a:t>희생 학생의 피에 보답하자는 깃발을 들었던 조윤제 세대를 이어</a:t>
            </a:r>
            <a:r>
              <a:rPr lang="en-US" altLang="ko-KR" sz="3200"/>
              <a:t>, </a:t>
            </a:r>
            <a:r>
              <a:rPr lang="ko-KR" altLang="en-US" sz="3200"/>
              <a:t>군사독재정권의 비인간적 폭력에 저항하며 민중을 발견한 리얼리즘 세대까지 이어지던 우환의식의 전통이 우리에게 있다</a:t>
            </a:r>
            <a:r>
              <a:rPr lang="en-US" altLang="ko-KR" sz="3200"/>
              <a:t>. </a:t>
            </a:r>
          </a:p>
          <a:p>
            <a:pPr fontAlgn="base" latinLnBrk="1"/>
            <a:endParaRPr lang="en-US" altLang="ko-KR" sz="3200"/>
          </a:p>
          <a:p>
            <a:pPr fontAlgn="base" latinLnBrk="1"/>
            <a:r>
              <a:rPr lang="en-US" altLang="ko-KR" sz="3200"/>
              <a:t>  </a:t>
            </a:r>
            <a:r>
              <a:rPr lang="ko-KR" altLang="en-US" sz="3200"/>
              <a:t>당사자로서 스스로의 문제를 풀어내기 위해 정부와 국회와 대학 운영자를 불러내 한 자리에 앉혀 놓고 이해 상충 세력은 물론 내부적 적대도 풀어내고 합의를 만들어낸 저력도 우리에게 있다</a:t>
            </a:r>
            <a:r>
              <a:rPr lang="en-US" altLang="ko-KR" sz="3200"/>
              <a:t>. </a:t>
            </a:r>
            <a:r>
              <a:rPr lang="ko-KR" altLang="en-US" sz="3200"/>
              <a:t>우리 자신을 위해서라도</a:t>
            </a:r>
            <a:r>
              <a:rPr lang="en-US" altLang="ko-KR" sz="3200"/>
              <a:t>, </a:t>
            </a:r>
            <a:r>
              <a:rPr lang="ko-KR" altLang="en-US" sz="3200"/>
              <a:t>우리 학문을 위해서라도</a:t>
            </a:r>
            <a:r>
              <a:rPr lang="en-US" altLang="ko-KR" sz="3200"/>
              <a:t>, </a:t>
            </a:r>
            <a:r>
              <a:rPr lang="ko-KR" altLang="en-US" sz="3200"/>
              <a:t>우리 사회를 위해서라도 끊어졌던 전통을 잇고 가라앉은 저력을 회복해야 한다</a:t>
            </a:r>
            <a:r>
              <a:rPr lang="en-US" altLang="ko-KR" sz="3200"/>
              <a:t>. </a:t>
            </a:r>
            <a:r>
              <a:rPr lang="ko-KR" altLang="en-US" sz="3200"/>
              <a:t>삶의 모든 영역을 상품화하며 일체의 공공성을 거두어가는 세상에서</a:t>
            </a:r>
            <a:r>
              <a:rPr lang="en-US" altLang="ko-KR" sz="3200"/>
              <a:t>, </a:t>
            </a:r>
            <a:r>
              <a:rPr lang="ko-KR" altLang="en-US" sz="3200"/>
              <a:t>우리의 학문이 붕괴되면 우리를 괴롭히는 이 지옥에서 벗어날 공동체의 희망도 더불어 사라질 것이라고 믿기 때문이다</a:t>
            </a:r>
            <a:r>
              <a:rPr lang="en-US" altLang="ko-KR" sz="3200"/>
              <a:t>. </a:t>
            </a:r>
          </a:p>
          <a:p>
            <a:pPr fontAlgn="base" latinLnBrk="1"/>
            <a:r>
              <a:rPr lang="en-US" altLang="ko-KR" sz="3200"/>
              <a:t>                                          (</a:t>
            </a:r>
            <a:r>
              <a:rPr lang="ko-KR" altLang="en-US"/>
              <a:t>「</a:t>
            </a:r>
            <a:r>
              <a:rPr lang="ko-KR" altLang="en-US" sz="3200"/>
              <a:t>강사법 </a:t>
            </a:r>
            <a:r>
              <a:rPr lang="en-US" altLang="ko-KR" sz="3200"/>
              <a:t>6</a:t>
            </a:r>
            <a:r>
              <a:rPr lang="ko-KR" altLang="en-US" sz="3200"/>
              <a:t>년과 비정규교수의 현실</a:t>
            </a:r>
            <a:r>
              <a:rPr lang="ko-KR" altLang="en-US"/>
              <a:t>」</a:t>
            </a:r>
            <a:r>
              <a:rPr lang="en-US" altLang="ko-KR" sz="3200"/>
              <a:t>, </a:t>
            </a:r>
            <a:r>
              <a:rPr lang="en-US" altLang="ko-KR"/>
              <a:t>『</a:t>
            </a:r>
            <a:r>
              <a:rPr lang="ko-KR" altLang="en-US" sz="3200"/>
              <a:t>민족문학사연구 </a:t>
            </a:r>
            <a:r>
              <a:rPr lang="en-US" altLang="ko-KR" sz="3200"/>
              <a:t>88</a:t>
            </a:r>
            <a:r>
              <a:rPr lang="ko-KR" altLang="en-US" sz="3200"/>
              <a:t>호</a:t>
            </a:r>
            <a:r>
              <a:rPr lang="en-US" altLang="ko-KR"/>
              <a:t>』</a:t>
            </a:r>
            <a:r>
              <a:rPr lang="en-US" altLang="ko-KR" sz="3200"/>
              <a:t>, 2025)</a:t>
            </a:r>
          </a:p>
          <a:p>
            <a:pPr fontAlgn="base" latinLnBrk="1"/>
            <a:endParaRPr lang="en-US" altLang="ko-KR" sz="4000"/>
          </a:p>
          <a:p>
            <a:pPr fontAlgn="base" latinLnBrk="1"/>
            <a:r>
              <a:rPr lang="ko-KR" altLang="en-US" sz="4000"/>
              <a:t> </a:t>
            </a:r>
            <a:endParaRPr kumimoji="0" lang="ko-KR" altLang="en-US" sz="53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retendard Bold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F80CAE2-7E41-979C-8CE4-511FD9790CDD}"/>
              </a:ext>
            </a:extLst>
          </p:cNvPr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CB84CC85-4E13-522C-0F16-A46AB398A269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6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etendard Light"/>
                <a:ea typeface="맑은 고딕" panose="020B0503020000020004" pitchFamily="50" charset="-127"/>
                <a:cs typeface="+mn-cs"/>
              </a:rPr>
              <a:t>비정규교수운동과 강사법 체제의 대학 사회</a:t>
            </a:r>
            <a:endParaRPr kumimoji="0" lang="en" altLang="ko-KR" sz="266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etendard Ligh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C5A4882-09F8-9555-B9E3-D54FA01A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862" y="2319643"/>
            <a:ext cx="66913834" cy="10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576E2405-9BF4-53F5-F122-19E690C2B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231736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0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53300" cy="7353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00" y="3556946"/>
            <a:ext cx="304800" cy="3048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666" b="0" i="0" u="none" strike="noStrike">
                <a:solidFill>
                  <a:srgbClr val="FFFFFF"/>
                </a:solidFill>
                <a:latin typeface="Pretendard Light"/>
              </a:rPr>
              <a:t>비정규교수운동과 강사법 체제의 대학 사회</a:t>
            </a:r>
            <a:endParaRPr lang="en" sz="2666" b="0" i="0" u="none" strike="noStrike" dirty="0">
              <a:solidFill>
                <a:srgbClr val="FFFFFF"/>
              </a:solidFill>
              <a:latin typeface="Pretendard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62100" y="2153327"/>
            <a:ext cx="3797300" cy="1391190"/>
          </a:xfrm>
          <a:prstGeom prst="rect">
            <a:avLst/>
          </a:prstGeom>
        </p:spPr>
        <p:txBody>
          <a:bodyPr lIns="0" tIns="15240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altLang="en-US" sz="8000" b="0" i="0" u="none" strike="noStrike" dirty="0">
                <a:solidFill>
                  <a:srgbClr val="000000"/>
                </a:solidFill>
                <a:ea typeface="Pretendard Bold"/>
              </a:rPr>
              <a:t>김진균</a:t>
            </a:r>
            <a:endParaRPr lang="en-US" sz="8000" b="0" i="0" u="none" strike="noStrike" dirty="0">
              <a:solidFill>
                <a:srgbClr val="000000"/>
              </a:solidFill>
              <a:latin typeface="Pretendar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33079" y="3979831"/>
            <a:ext cx="11925300" cy="3707860"/>
          </a:xfrm>
          <a:prstGeom prst="rect">
            <a:avLst/>
          </a:prstGeom>
        </p:spPr>
        <p:txBody>
          <a:bodyPr lIns="0" tIns="54187" rIns="0" bIns="54187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4266" b="0" i="0" u="none" strike="noStrike">
                <a:ea typeface="Pretendard Medium"/>
              </a:rPr>
              <a:t>한국비정규교수노동조합</a:t>
            </a:r>
            <a:endParaRPr lang="en-US" altLang="ko-KR" sz="4266" b="0" i="0" u="none" strike="noStrike">
              <a:ea typeface="Pretendard Medium"/>
            </a:endParaRPr>
          </a:p>
          <a:p>
            <a:pPr lvl="0" algn="l">
              <a:lnSpc>
                <a:spcPct val="99600"/>
              </a:lnSpc>
            </a:pPr>
            <a:r>
              <a:rPr lang="ko-KR" altLang="en-US" sz="4266">
                <a:ea typeface="Pretendard Medium"/>
              </a:rPr>
              <a:t>성균관대학교 동아시아한문학연구소 수석연구원</a:t>
            </a:r>
            <a:endParaRPr lang="en-US" altLang="ko-KR" sz="4266" b="0" i="0" u="none" strike="noStrike">
              <a:ea typeface="Pretendard Medium"/>
            </a:endParaRPr>
          </a:p>
          <a:p>
            <a:pPr lvl="0" algn="l">
              <a:lnSpc>
                <a:spcPct val="99600"/>
              </a:lnSpc>
            </a:pPr>
            <a:endParaRPr lang="en-US" sz="4266" dirty="0">
              <a:solidFill>
                <a:schemeClr val="tx1">
                  <a:lumMod val="50000"/>
                  <a:lumOff val="50000"/>
                </a:schemeClr>
              </a:solidFill>
              <a:latin typeface="Pretendard Medium"/>
              <a:ea typeface="Pretendard Medium"/>
            </a:endParaRPr>
          </a:p>
          <a:p>
            <a:pPr lvl="0" algn="l">
              <a:lnSpc>
                <a:spcPct val="99600"/>
              </a:lnSpc>
            </a:pPr>
            <a:r>
              <a:rPr lang="en-US" sz="4266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(</a:t>
            </a:r>
            <a:r>
              <a:rPr lang="ko-KR" altLang="en-US" sz="4266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전</a:t>
            </a:r>
            <a:r>
              <a:rPr lang="en-US" altLang="ko-KR" sz="4266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) </a:t>
            </a:r>
            <a:r>
              <a:rPr lang="ko-KR" altLang="en-US" sz="4266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민주평등사회를 위한 전국 교수연구자협의 공동의장</a:t>
            </a:r>
            <a:endParaRPr lang="en-US" altLang="ko-KR" sz="4266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Pretendard Medium"/>
              <a:ea typeface="Pretendard Medium"/>
            </a:endParaRPr>
          </a:p>
          <a:p>
            <a:pPr lvl="0" algn="l">
              <a:lnSpc>
                <a:spcPct val="99600"/>
              </a:lnSpc>
            </a:pPr>
            <a:r>
              <a:rPr lang="en-US" sz="4266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(</a:t>
            </a:r>
            <a:r>
              <a:rPr lang="ko-KR" altLang="en-US" sz="4266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전</a:t>
            </a:r>
            <a:r>
              <a:rPr lang="en-US" altLang="ko-KR" sz="4266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) </a:t>
            </a:r>
            <a:r>
              <a:rPr lang="ko-KR" altLang="en-US" sz="426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한국비정규교수노동조합</a:t>
            </a:r>
            <a:r>
              <a:rPr lang="ko-KR" altLang="en-US" sz="4266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 부위원장</a:t>
            </a:r>
            <a:endParaRPr lang="en-US" altLang="ko-KR" sz="4266" dirty="0">
              <a:solidFill>
                <a:schemeClr val="tx1">
                  <a:lumMod val="50000"/>
                  <a:lumOff val="50000"/>
                </a:schemeClr>
              </a:solidFill>
              <a:latin typeface="Pretendard Medium"/>
              <a:ea typeface="Pretendard Medium"/>
            </a:endParaRPr>
          </a:p>
          <a:p>
            <a:pPr lvl="0" algn="l">
              <a:lnSpc>
                <a:spcPct val="99600"/>
              </a:lnSpc>
            </a:pPr>
            <a:r>
              <a:rPr lang="en-US" sz="4266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(</a:t>
            </a:r>
            <a:r>
              <a:rPr lang="ko-KR" altLang="en-US" sz="4266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전</a:t>
            </a:r>
            <a:r>
              <a:rPr lang="en-US" altLang="ko-KR" sz="4266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) </a:t>
            </a:r>
            <a:r>
              <a:rPr lang="ko-KR" altLang="en-US" sz="4266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latin typeface="Pretendard Medium"/>
                <a:ea typeface="Pretendard Medium"/>
              </a:rPr>
              <a:t>다산연구소 연구실장</a:t>
            </a:r>
            <a:endParaRPr lang="en-US" sz="4266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Pretendard Medium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068568A1-EAF6-4D17-9031-F7C72C739093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4000"/>
          </a:blip>
          <a:stretch>
            <a:fillRect/>
          </a:stretch>
        </p:blipFill>
        <p:spPr>
          <a:xfrm>
            <a:off x="6299200" y="1805431"/>
            <a:ext cx="17462500" cy="113807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300" y="5486400"/>
            <a:ext cx="21869400" cy="6858000"/>
          </a:xfrm>
          <a:prstGeom prst="rect">
            <a:avLst/>
          </a:prstGeom>
          <a:effectLst>
            <a:outerShdw blurRad="513945" dist="263562" dir="4020000">
              <a:srgbClr val="000000">
                <a:alpha val="20000"/>
              </a:srgbClr>
            </a:outerShdw>
          </a:effectLst>
        </p:spPr>
      </p:pic>
      <p:sp>
        <p:nvSpPr>
          <p:cNvPr id="11" name="TextBox 11"/>
          <p:cNvSpPr txBox="1"/>
          <p:nvPr/>
        </p:nvSpPr>
        <p:spPr>
          <a:xfrm>
            <a:off x="1739900" y="2991239"/>
            <a:ext cx="10223500" cy="952500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lvl="0">
              <a:lnSpc>
                <a:spcPct val="99600"/>
              </a:lnSpc>
            </a:pPr>
            <a:r>
              <a:rPr lang="en-US" altLang="ko-KR" sz="5333" b="0" i="0" u="none" strike="noStrike">
                <a:solidFill>
                  <a:srgbClr val="000000"/>
                </a:solidFill>
                <a:ea typeface="Pretendard Bold"/>
              </a:rPr>
              <a:t> </a:t>
            </a:r>
            <a:r>
              <a:rPr lang="ko-KR" altLang="en-US" sz="5333" b="0" i="0" u="none" strike="noStrike">
                <a:solidFill>
                  <a:srgbClr val="000000"/>
                </a:solidFill>
                <a:ea typeface="Pretendard Bold"/>
              </a:rPr>
              <a:t>비정규교수</a:t>
            </a:r>
            <a:endParaRPr lang="ko-KR" sz="5333" b="0" i="0" u="none" strike="noStrike">
              <a:solidFill>
                <a:srgbClr val="000000"/>
              </a:solidFill>
              <a:ea typeface="Pretendar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>
              <a:lnSpc>
                <a:spcPct val="99600"/>
              </a:lnSpc>
            </a:pPr>
            <a:r>
              <a:rPr lang="ko-KR" altLang="en-US" sz="4000"/>
              <a:t>대학의 정규직 교수인 정년트랙 전임교원을 제외한 </a:t>
            </a:r>
            <a:endParaRPr lang="en-US" altLang="ko-KR" sz="4000"/>
          </a:p>
          <a:p>
            <a:pPr>
              <a:lnSpc>
                <a:spcPct val="99600"/>
              </a:lnSpc>
            </a:pPr>
            <a:r>
              <a:rPr lang="ko-KR" altLang="en-US" sz="4000"/>
              <a:t>강사와 겸임교원</a:t>
            </a:r>
            <a:r>
              <a:rPr lang="en-US" altLang="ko-KR" sz="4000"/>
              <a:t>, </a:t>
            </a:r>
            <a:r>
              <a:rPr lang="ko-KR" altLang="en-US" sz="4000"/>
              <a:t>초빙교원</a:t>
            </a:r>
            <a:r>
              <a:rPr lang="en-US" altLang="ko-KR" sz="4000"/>
              <a:t>, </a:t>
            </a:r>
            <a:r>
              <a:rPr lang="ko-KR" altLang="en-US" sz="4000"/>
              <a:t>연구교수</a:t>
            </a:r>
            <a:r>
              <a:rPr lang="en-US" altLang="ko-KR" sz="4000"/>
              <a:t>, </a:t>
            </a:r>
            <a:r>
              <a:rPr lang="ko-KR" altLang="en-US" sz="4000"/>
              <a:t>박사후연구원</a:t>
            </a:r>
            <a:r>
              <a:rPr lang="en-US" altLang="ko-KR" sz="4000"/>
              <a:t>, </a:t>
            </a:r>
            <a:r>
              <a:rPr lang="ko-KR" altLang="en-US" sz="4000"/>
              <a:t>강의전담교수</a:t>
            </a:r>
            <a:r>
              <a:rPr lang="en-US" altLang="ko-KR" sz="4000"/>
              <a:t>, </a:t>
            </a:r>
            <a:r>
              <a:rPr lang="ko-KR" altLang="en-US" sz="4000"/>
              <a:t>기타교원 등 다양한 형태의 비정년트랙 교원을 포괄 </a:t>
            </a:r>
            <a:endParaRPr lang="en-US" altLang="ko-KR" sz="4000"/>
          </a:p>
          <a:p>
            <a:pPr>
              <a:lnSpc>
                <a:spcPct val="99600"/>
              </a:lnSpc>
            </a:pPr>
            <a:r>
              <a:rPr lang="en-US" altLang="ko-KR" sz="4000"/>
              <a:t>(2018</a:t>
            </a:r>
            <a:r>
              <a:rPr lang="ko-KR" altLang="en-US" sz="4000"/>
              <a:t>년 </a:t>
            </a:r>
            <a:r>
              <a:rPr lang="en-US" altLang="ko-KR" sz="4000"/>
              <a:t>31</a:t>
            </a:r>
            <a:r>
              <a:rPr lang="ko-KR" altLang="en-US" sz="4000"/>
              <a:t>개였음</a:t>
            </a:r>
            <a:r>
              <a:rPr lang="en-US" altLang="ko-KR" sz="4000"/>
              <a:t>)</a:t>
            </a:r>
          </a:p>
          <a:p>
            <a:pPr>
              <a:lnSpc>
                <a:spcPct val="99600"/>
              </a:lnSpc>
            </a:pPr>
            <a:endParaRPr lang="en-US" altLang="ko-KR" sz="4000"/>
          </a:p>
          <a:p>
            <a:pPr>
              <a:lnSpc>
                <a:spcPct val="99600"/>
              </a:lnSpc>
            </a:pPr>
            <a:endParaRPr lang="en-US" altLang="ko-KR" sz="4000"/>
          </a:p>
          <a:p>
            <a:pPr>
              <a:lnSpc>
                <a:spcPct val="99600"/>
              </a:lnSpc>
            </a:pPr>
            <a:r>
              <a:rPr lang="ko-KR" altLang="en-US" sz="4000"/>
              <a:t>“전임교수가 아니면서 대학에서 강의하는 교수들”</a:t>
            </a:r>
            <a:endParaRPr lang="en-US" altLang="ko-KR" sz="4000"/>
          </a:p>
          <a:p>
            <a:pPr>
              <a:lnSpc>
                <a:spcPct val="99600"/>
              </a:lnSpc>
            </a:pPr>
            <a:r>
              <a:rPr lang="en-US" altLang="ko-KR" sz="4000"/>
              <a:t>(2002</a:t>
            </a:r>
            <a:r>
              <a:rPr lang="ko-KR" altLang="en-US" sz="4000"/>
              <a:t>년 </a:t>
            </a:r>
            <a:r>
              <a:rPr lang="en-US" altLang="ko-KR" sz="4000"/>
              <a:t>“</a:t>
            </a:r>
            <a:r>
              <a:rPr lang="ko-KR" altLang="en-US" sz="4000"/>
              <a:t>전국대학강사노동조합</a:t>
            </a:r>
            <a:r>
              <a:rPr lang="en-US" altLang="ko-KR" sz="4000"/>
              <a:t>”</a:t>
            </a:r>
            <a:r>
              <a:rPr lang="ko-KR" altLang="en-US" sz="4000"/>
              <a:t>을 </a:t>
            </a:r>
            <a:r>
              <a:rPr lang="en-US" altLang="ko-KR" sz="4000"/>
              <a:t>“</a:t>
            </a:r>
            <a:r>
              <a:rPr lang="ko-KR" altLang="en-US" sz="4000"/>
              <a:t>한국비정규교수노동조합</a:t>
            </a:r>
            <a:r>
              <a:rPr lang="en-US" altLang="ko-KR" sz="4000"/>
              <a:t>”</a:t>
            </a:r>
            <a:r>
              <a:rPr lang="ko-KR" altLang="en-US" sz="4000"/>
              <a:t>으로 명칭 변경</a:t>
            </a:r>
            <a:r>
              <a:rPr lang="en-US" altLang="ko-KR" sz="4000"/>
              <a:t>)</a:t>
            </a:r>
          </a:p>
          <a:p>
            <a:pPr>
              <a:lnSpc>
                <a:spcPct val="99600"/>
              </a:lnSpc>
            </a:pPr>
            <a:endParaRPr lang="en-US" altLang="ko-KR" sz="4000"/>
          </a:p>
          <a:p>
            <a:pPr>
              <a:lnSpc>
                <a:spcPct val="99600"/>
              </a:lnSpc>
            </a:pPr>
            <a:r>
              <a:rPr lang="ko-KR" altLang="en-US" sz="4000"/>
              <a:t>학문후속세대</a:t>
            </a:r>
            <a:r>
              <a:rPr lang="en-US" altLang="ko-KR" sz="4000"/>
              <a:t>?</a:t>
            </a:r>
            <a:endParaRPr lang="ko-KR" altLang="en-US" sz="4000"/>
          </a:p>
          <a:p>
            <a:pPr>
              <a:lnSpc>
                <a:spcPct val="99600"/>
              </a:lnSpc>
            </a:pPr>
            <a:endParaRPr lang="ko-KR" altLang="en-US" sz="400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3475BB83-1AE8-439C-8E64-1048D903FAED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666">
                <a:solidFill>
                  <a:srgbClr val="FFFFFF"/>
                </a:solidFill>
                <a:latin typeface="Pretendard Light"/>
              </a:rPr>
              <a:t>비정규교수운동과 강사법 체제의 대학 사회</a:t>
            </a:r>
            <a:endParaRPr lang="en" altLang="ko-KR" sz="2666" dirty="0">
              <a:solidFill>
                <a:srgbClr val="FFFFFF"/>
              </a:solidFill>
              <a:latin typeface="Pretendard Light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6293889-61CF-4C86-07A7-9F542ACA9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657" y="3287097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42424-50E3-4B3F-45E9-47319E0CE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DD275A-01EC-20E9-CAA1-479CC3B01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5AC579A-B122-02D7-08AF-21C6D33C1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D33904B-A112-6A1E-2C32-9A94FAC0C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C36D44E-21DD-83E1-2A27-33FE02C27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593C6A2-3760-DA8C-2904-6411AC9DC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0C40EE3-6137-E50B-F547-D8CC35E40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2055FE0-FF99-DF62-6CDB-8BBF2834F5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7F9EBEC-0D3A-0F9B-CA3D-FFB6C1AF43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300" y="5486400"/>
            <a:ext cx="21869400" cy="6858000"/>
          </a:xfrm>
          <a:prstGeom prst="rect">
            <a:avLst/>
          </a:prstGeom>
          <a:effectLst>
            <a:outerShdw blurRad="513945" dist="263562" dir="4020000">
              <a:srgbClr val="000000">
                <a:alpha val="20000"/>
              </a:srgbClr>
            </a:outerShdw>
          </a:effec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56FC8E83-737A-3895-96FE-5EA25EBED70A}"/>
              </a:ext>
            </a:extLst>
          </p:cNvPr>
          <p:cNvSpPr txBox="1"/>
          <p:nvPr/>
        </p:nvSpPr>
        <p:spPr>
          <a:xfrm>
            <a:off x="1739900" y="2991239"/>
            <a:ext cx="10223500" cy="952500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lvl="0">
              <a:lnSpc>
                <a:spcPct val="99600"/>
              </a:lnSpc>
            </a:pPr>
            <a:r>
              <a:rPr lang="en-US" altLang="ko-KR" sz="5333" b="0" i="0" u="none" strike="noStrike">
                <a:solidFill>
                  <a:srgbClr val="000000"/>
                </a:solidFill>
                <a:ea typeface="Pretendard Bold"/>
              </a:rPr>
              <a:t> </a:t>
            </a:r>
            <a:r>
              <a:rPr lang="ko-KR" altLang="en-US" sz="5333" b="0" i="0" u="none" strike="noStrike">
                <a:solidFill>
                  <a:srgbClr val="000000"/>
                </a:solidFill>
                <a:ea typeface="Pretendard Bold"/>
              </a:rPr>
              <a:t>비정규교수 운동</a:t>
            </a:r>
            <a:endParaRPr lang="ko-KR" sz="5333" b="0" i="0" u="none" strike="noStrike">
              <a:solidFill>
                <a:srgbClr val="000000"/>
              </a:solidFill>
              <a:ea typeface="Pretendard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E2FF0A8-A571-83C6-7498-0199AA35246E}"/>
              </a:ext>
            </a:extLst>
          </p:cNvPr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marL="571500" indent="-571500" fontAlgn="base" latinLnBrk="1">
              <a:buFontTx/>
              <a:buChar char="-"/>
            </a:pPr>
            <a:r>
              <a:rPr lang="en-US" altLang="ko-KR" sz="4000"/>
              <a:t>1987</a:t>
            </a:r>
            <a:r>
              <a:rPr lang="ko-KR" altLang="en-US" sz="4000"/>
              <a:t>년 서울대</a:t>
            </a:r>
            <a:r>
              <a:rPr lang="en-US" altLang="ko-KR" sz="4000"/>
              <a:t>, </a:t>
            </a:r>
            <a:r>
              <a:rPr lang="ko-KR" altLang="en-US" sz="4000"/>
              <a:t>성균관대 강사협의회 창립 </a:t>
            </a:r>
            <a:r>
              <a:rPr lang="en-US" altLang="ko-KR" sz="4000"/>
              <a:t>(87</a:t>
            </a:r>
            <a:r>
              <a:rPr lang="ko-KR" altLang="en-US" sz="4000"/>
              <a:t>년체제의 산물</a:t>
            </a:r>
            <a:r>
              <a:rPr lang="en-US" altLang="ko-KR" sz="4000"/>
              <a:t>)</a:t>
            </a:r>
          </a:p>
          <a:p>
            <a:pPr marL="571500" indent="-571500" fontAlgn="base" latinLnBrk="1">
              <a:buFontTx/>
              <a:buChar char="-"/>
            </a:pPr>
            <a:endParaRPr lang="ko-KR" altLang="en-US" sz="4000"/>
          </a:p>
          <a:p>
            <a:pPr marL="571500" indent="-571500" fontAlgn="base" latinLnBrk="1">
              <a:buFontTx/>
              <a:buChar char="-"/>
            </a:pPr>
            <a:r>
              <a:rPr lang="en-US" altLang="ko-KR" sz="4000"/>
              <a:t>1990</a:t>
            </a:r>
            <a:r>
              <a:rPr lang="ko-KR" altLang="en-US" sz="4000"/>
              <a:t>년 “전국대학강사노동조합” </a:t>
            </a:r>
            <a:endParaRPr lang="en-US" altLang="ko-KR" sz="4000"/>
          </a:p>
          <a:p>
            <a:pPr marL="571500" indent="-571500" fontAlgn="base" latinLnBrk="1">
              <a:buFontTx/>
              <a:buChar char="-"/>
            </a:pPr>
            <a:endParaRPr lang="ko-KR" altLang="en-US" sz="4000"/>
          </a:p>
          <a:p>
            <a:pPr marL="571500" indent="-571500" fontAlgn="base" latinLnBrk="1">
              <a:buFontTx/>
              <a:buChar char="-"/>
            </a:pPr>
            <a:r>
              <a:rPr lang="en-US" altLang="ko-KR" sz="4000"/>
              <a:t>2002</a:t>
            </a:r>
            <a:r>
              <a:rPr lang="ko-KR" altLang="en-US" sz="4000"/>
              <a:t>년 “한국비정규직교수노동조합”</a:t>
            </a:r>
            <a:endParaRPr lang="en-US" altLang="ko-KR" sz="4000"/>
          </a:p>
          <a:p>
            <a:pPr marL="571500" indent="-571500" fontAlgn="base" latinLnBrk="1">
              <a:buFontTx/>
              <a:buChar char="-"/>
            </a:pPr>
            <a:endParaRPr lang="ko-KR" altLang="en-US" sz="4000"/>
          </a:p>
          <a:p>
            <a:pPr marL="571500" indent="-571500" fontAlgn="base" latinLnBrk="1">
              <a:buFontTx/>
              <a:buChar char="-"/>
            </a:pPr>
            <a:r>
              <a:rPr lang="en-US" altLang="ko-KR" sz="4000"/>
              <a:t>2010</a:t>
            </a:r>
            <a:r>
              <a:rPr lang="ko-KR" altLang="en-US" sz="4000"/>
              <a:t>년 “한국비정규교수노동조합”</a:t>
            </a:r>
            <a:endParaRPr lang="en-US" altLang="ko-KR" sz="4000"/>
          </a:p>
          <a:p>
            <a:pPr marL="571500" indent="-571500" fontAlgn="base" latinLnBrk="1">
              <a:buFontTx/>
              <a:buChar char="-"/>
            </a:pPr>
            <a:endParaRPr lang="en-US" altLang="ko-KR" sz="4000"/>
          </a:p>
          <a:p>
            <a:pPr marL="571500" indent="-571500" fontAlgn="base" latinLnBrk="1">
              <a:buFontTx/>
              <a:buChar char="-"/>
            </a:pPr>
            <a:r>
              <a:rPr lang="en-US" altLang="ko-KR" sz="4000"/>
              <a:t>2026</a:t>
            </a:r>
            <a:r>
              <a:rPr lang="ko-KR" altLang="en-US" sz="4000"/>
              <a:t>년 비정규교수노조 산하 </a:t>
            </a:r>
            <a:r>
              <a:rPr lang="en-US" altLang="ko-KR" sz="4000"/>
              <a:t>14</a:t>
            </a:r>
            <a:r>
              <a:rPr lang="ko-KR" altLang="en-US" sz="4000"/>
              <a:t>개 분회 유지</a:t>
            </a:r>
          </a:p>
          <a:p>
            <a:pPr>
              <a:lnSpc>
                <a:spcPct val="99600"/>
              </a:lnSpc>
            </a:pPr>
            <a:endParaRPr lang="ko-KR" altLang="en-US" sz="400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B5046B2-69FE-A322-D879-0C6529F1BBE8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666">
                <a:solidFill>
                  <a:srgbClr val="FFFFFF"/>
                </a:solidFill>
                <a:latin typeface="Pretendard Light"/>
              </a:rPr>
              <a:t>비정규교수운동과 강사법 체제의 대학 사회</a:t>
            </a:r>
            <a:endParaRPr lang="en" altLang="ko-KR" sz="2666" dirty="0">
              <a:solidFill>
                <a:srgbClr val="FFFFFF"/>
              </a:solidFill>
              <a:latin typeface="Pretendard Light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7B2B4E5-EA2B-E448-18EE-C2E368C8B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330699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9481-DB84-B050-6853-FF6158BA2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18920A-A5D9-4EDA-C6FE-EC80E3914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455E5CD-75CE-DFCE-EB66-5DD4C8E77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C7C9340-1450-3A84-F34C-E545091C1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6CC0ECD-4D6D-06F5-B72B-1CA2736B8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FFB366D-5A0E-FB51-372D-CDBA5161B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9ADF5B1-6FAA-02D3-FF3B-9EB16026E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B711A0A-0DA6-24B9-A4F5-AD7088F885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48A80DA-DE07-C330-C85F-05C3B6D84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300" y="5486400"/>
            <a:ext cx="21869400" cy="6858000"/>
          </a:xfrm>
          <a:prstGeom prst="rect">
            <a:avLst/>
          </a:prstGeom>
          <a:effectLst>
            <a:outerShdw blurRad="513945" dist="263562" dir="4020000">
              <a:srgbClr val="000000">
                <a:alpha val="20000"/>
              </a:srgbClr>
            </a:outerShdw>
          </a:effec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50695A1C-A3B7-8698-3034-EDBAC9831A23}"/>
              </a:ext>
            </a:extLst>
          </p:cNvPr>
          <p:cNvSpPr txBox="1"/>
          <p:nvPr/>
        </p:nvSpPr>
        <p:spPr>
          <a:xfrm>
            <a:off x="1739900" y="2991239"/>
            <a:ext cx="10223500" cy="952500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lvl="0">
              <a:lnSpc>
                <a:spcPct val="99600"/>
              </a:lnSpc>
            </a:pPr>
            <a:r>
              <a:rPr lang="en-US" altLang="ko-KR" sz="5333" b="0" i="0" u="none" strike="noStrike">
                <a:solidFill>
                  <a:srgbClr val="000000"/>
                </a:solidFill>
                <a:ea typeface="Pretendard Bold"/>
              </a:rPr>
              <a:t> </a:t>
            </a:r>
            <a:r>
              <a:rPr lang="ko-KR" altLang="en-US" sz="5333" b="0" i="0" u="none" strike="noStrike">
                <a:solidFill>
                  <a:srgbClr val="000000"/>
                </a:solidFill>
                <a:ea typeface="Pretendard Bold"/>
              </a:rPr>
              <a:t>강사법 약사 </a:t>
            </a:r>
            <a:r>
              <a:rPr lang="en-US" altLang="ko-KR" sz="5333" b="0" i="0" u="none" strike="noStrike">
                <a:solidFill>
                  <a:srgbClr val="000000"/>
                </a:solidFill>
                <a:ea typeface="Pretendard Bold"/>
              </a:rPr>
              <a:t>1/2</a:t>
            </a:r>
            <a:endParaRPr lang="ko-KR" sz="5333" b="0" i="0" u="none" strike="noStrike">
              <a:solidFill>
                <a:srgbClr val="000000"/>
              </a:solidFill>
              <a:ea typeface="Pretendard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0024407-D9A0-45CA-4AAB-6C908C396353}"/>
              </a:ext>
            </a:extLst>
          </p:cNvPr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>
              <a:lnSpc>
                <a:spcPct val="99600"/>
              </a:lnSpc>
            </a:pPr>
            <a:endParaRPr lang="ko-KR" altLang="en-US" sz="400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CA52D565-93FB-E6D0-A4BD-E9C44B6E5AB9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666">
                <a:solidFill>
                  <a:srgbClr val="FFFFFF"/>
                </a:solidFill>
                <a:latin typeface="Pretendard Light"/>
              </a:rPr>
              <a:t>비정규교수운동과 강사법 체제의 대학 사회</a:t>
            </a:r>
            <a:endParaRPr lang="en" altLang="ko-KR" sz="2666" dirty="0">
              <a:solidFill>
                <a:srgbClr val="FFFFFF"/>
              </a:solidFill>
              <a:latin typeface="Pretendard Light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B6D416DF-7643-621C-499B-F1DCD29B6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70517"/>
              </p:ext>
            </p:extLst>
          </p:nvPr>
        </p:nvGraphicFramePr>
        <p:xfrm>
          <a:off x="6553200" y="1925475"/>
          <a:ext cx="14719300" cy="9862559"/>
        </p:xfrm>
        <a:graphic>
          <a:graphicData uri="http://schemas.openxmlformats.org/drawingml/2006/table">
            <a:tbl>
              <a:tblPr/>
              <a:tblGrid>
                <a:gridCol w="1914711">
                  <a:extLst>
                    <a:ext uri="{9D8B030D-6E8A-4147-A177-3AD203B41FA5}">
                      <a16:colId xmlns:a16="http://schemas.microsoft.com/office/drawing/2014/main" val="3208944371"/>
                    </a:ext>
                  </a:extLst>
                </a:gridCol>
                <a:gridCol w="8325545">
                  <a:extLst>
                    <a:ext uri="{9D8B030D-6E8A-4147-A177-3AD203B41FA5}">
                      <a16:colId xmlns:a16="http://schemas.microsoft.com/office/drawing/2014/main" val="3751143547"/>
                    </a:ext>
                  </a:extLst>
                </a:gridCol>
                <a:gridCol w="4479044">
                  <a:extLst>
                    <a:ext uri="{9D8B030D-6E8A-4147-A177-3AD203B41FA5}">
                      <a16:colId xmlns:a16="http://schemas.microsoft.com/office/drawing/2014/main" val="162452158"/>
                    </a:ext>
                  </a:extLst>
                </a:gridCol>
              </a:tblGrid>
              <a:tr h="8875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시기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개요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의미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29791"/>
                  </a:ext>
                </a:extLst>
              </a:tr>
              <a:tr h="17359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6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1935</a:t>
                      </a: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년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유진오</a:t>
                      </a:r>
                      <a:r>
                        <a:rPr lang="en-US" altLang="ko-KR" sz="36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, </a:t>
                      </a:r>
                      <a:r>
                        <a:rPr lang="en-US" altLang="ko-KR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｢</a:t>
                      </a: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김강사와 </a:t>
                      </a:r>
                      <a:r>
                        <a:rPr lang="en-US" altLang="ko-KR" sz="36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T </a:t>
                      </a: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교수</a:t>
                      </a:r>
                      <a:r>
                        <a:rPr lang="en-US" altLang="ko-KR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｣ </a:t>
                      </a: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발표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강사는 당초부터 불안정 노동자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39159"/>
                  </a:ext>
                </a:extLst>
              </a:tr>
              <a:tr h="17359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해방 이후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사립대학 폭증과 강사제도 확산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교수 임용 전 거치는 통과의례 정도로 인식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890412"/>
                  </a:ext>
                </a:extLst>
              </a:tr>
              <a:tr h="17359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6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1977</a:t>
                      </a: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년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교육법 상의 교원에서 강사 배제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자의적 활용의 관례를 법률 체제로 인정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46019"/>
                  </a:ext>
                </a:extLst>
              </a:tr>
              <a:tr h="17359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6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1981</a:t>
                      </a: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년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졸업정원제 도입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대학원생 폭증과 강사 직군 비대화 유발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719223"/>
                  </a:ext>
                </a:extLst>
              </a:tr>
              <a:tr h="17359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600" kern="0" spc="-7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1996</a:t>
                      </a:r>
                      <a:r>
                        <a:rPr lang="ko-KR" altLang="en-US" sz="3600" kern="0" spc="-7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년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600" b="1" u="sng" kern="0" spc="-7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휴먼명조"/>
                          <a:ea typeface="휴먼명조"/>
                        </a:rPr>
                        <a:t>대학설립 준칙주의 도입</a:t>
                      </a:r>
                      <a:endParaRPr lang="ko-KR" altLang="en-US" sz="3600" kern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대학 증가로 인한 강사 직군 적체가 완만히 유예됨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07942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F6B1F9CF-BD83-3F6F-A582-EE1885BB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862" y="2319643"/>
            <a:ext cx="66913834" cy="10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98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39D99-FF7D-E9F1-D96F-FA4BF145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B130C9-FF38-FA1B-F688-0C4E2C07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A20BE48-D64B-9A01-6778-5DEA88ADD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BED6920-E765-F238-88C5-B44170B8A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8AFFC3B-BF68-EAF4-D9E7-64C565CA1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682E6D1-C2C1-9B20-8670-FB452F593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B00C01D-49F7-89D8-B7F1-BCA0D9A9F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16BADBF-781E-55D8-B85C-7C72DAA94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B3D2922-F335-3030-D526-A3B9C83D78AB}"/>
              </a:ext>
            </a:extLst>
          </p:cNvPr>
          <p:cNvSpPr txBox="1"/>
          <p:nvPr/>
        </p:nvSpPr>
        <p:spPr>
          <a:xfrm>
            <a:off x="622300" y="2082800"/>
            <a:ext cx="22199600" cy="11061700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fontAlgn="base" latinLnBrk="1"/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 	</a:t>
            </a:r>
            <a:r>
              <a:rPr lang="en-US" altLang="ko-KR" sz="4000" b="1"/>
              <a:t>｢</a:t>
            </a:r>
            <a:r>
              <a:rPr lang="ko-KR" altLang="en-US" sz="4000" b="1"/>
              <a:t>대학 설립 운영 규정</a:t>
            </a:r>
            <a:r>
              <a:rPr lang="en-US" altLang="ko-KR" sz="4000" b="1"/>
              <a:t>｣ (</a:t>
            </a:r>
            <a:r>
              <a:rPr lang="ko-KR" altLang="en-US" sz="4000" b="1"/>
              <a:t>대학설립준칙주의</a:t>
            </a:r>
            <a:r>
              <a:rPr lang="en-US" altLang="ko-KR" sz="4000" b="1"/>
              <a:t>)</a:t>
            </a:r>
          </a:p>
          <a:p>
            <a:pPr fontAlgn="base" latinLnBrk="1"/>
            <a:endParaRPr lang="ko-KR" altLang="en-US" sz="4000"/>
          </a:p>
          <a:p>
            <a:pPr fontAlgn="base" latinLnBrk="1"/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1996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 김영삼 정부에서 자율과 경쟁 도입을 위한대학 설립 활성화 유도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pPr fontAlgn="base" latinLnBrk="1"/>
            <a:endParaRPr lang="ko-KR" altLang="en-US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자산과 부지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건물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교원 등 일정 기준 이상 확보한 설립자에게 곧바로 대학 설립 인가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endParaRPr lang="ko-KR" altLang="en-US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1997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개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1998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개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2011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년까지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63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개 대학 설립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endParaRPr lang="ko-KR" altLang="en-US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r>
              <a:rPr lang="en-US" altLang="ko-KR" sz="4000"/>
              <a:t> 										</a:t>
            </a:r>
            <a:r>
              <a:rPr lang="ko-KR" altLang="en-US" sz="4000"/>
              <a:t>현재 대규모 정원 미달 사태의 원인</a:t>
            </a:r>
          </a:p>
          <a:p>
            <a:pPr fontAlgn="base" latinLnBrk="1"/>
            <a:r>
              <a:rPr lang="en-US" altLang="ko-KR" sz="4000"/>
              <a:t>		</a:t>
            </a:r>
          </a:p>
          <a:p>
            <a:pPr fontAlgn="base" latinLnBrk="1"/>
            <a:r>
              <a:rPr lang="en-US" altLang="ko-KR" sz="4000"/>
              <a:t>											</a:t>
            </a:r>
            <a:r>
              <a:rPr lang="ko-KR" altLang="en-US" sz="4000"/>
              <a:t>자율과 경쟁은 비리와 부정으로 실현 </a:t>
            </a:r>
            <a:endParaRPr lang="en-US" altLang="ko-KR" sz="4000"/>
          </a:p>
          <a:p>
            <a:pPr fontAlgn="base" latinLnBrk="1"/>
            <a:endParaRPr lang="en-US" altLang="ko-KR" sz="4000"/>
          </a:p>
          <a:p>
            <a:pPr fontAlgn="base" latinLnBrk="1"/>
            <a:r>
              <a:rPr lang="en-US" altLang="ko-KR" sz="4000"/>
              <a:t>												</a:t>
            </a:r>
            <a:r>
              <a:rPr lang="ko-KR" altLang="en-US" sz="4000"/>
              <a:t>신자유주의의 침공</a:t>
            </a:r>
            <a:endParaRPr lang="en-US" altLang="ko-KR" sz="4000"/>
          </a:p>
          <a:p>
            <a:pPr fontAlgn="base" latinLnBrk="1"/>
            <a:endParaRPr lang="en-US" altLang="ko-KR" sz="4000"/>
          </a:p>
          <a:p>
            <a:pPr fontAlgn="base" latinLnBrk="1"/>
            <a:r>
              <a:rPr lang="en-US" altLang="ko-KR" sz="4000"/>
              <a:t>     (</a:t>
            </a:r>
            <a:r>
              <a:rPr lang="ko-KR" altLang="en-US" sz="4000"/>
              <a:t>그러나 이 덕분에 </a:t>
            </a:r>
            <a:r>
              <a:rPr lang="en-US" altLang="ko-KR" sz="4000"/>
              <a:t>1990</a:t>
            </a:r>
            <a:r>
              <a:rPr lang="ko-KR" altLang="en-US" sz="4000"/>
              <a:t>년대 말에는 박사 과정 중에 신설 대학 전임교원으로 임명되는 일이 흔했음</a:t>
            </a:r>
            <a:r>
              <a:rPr lang="en-US" altLang="ko-KR" sz="4000"/>
              <a:t>)</a:t>
            </a:r>
            <a:endParaRPr lang="ko-KR" altLang="en-US" sz="4000"/>
          </a:p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3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retendard Bold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B9CCDCC-7F79-C35C-5F2B-BAD316B3BA20}"/>
              </a:ext>
            </a:extLst>
          </p:cNvPr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81AE1210-15CF-BAA0-3551-E539E7228A38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6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etendard Light"/>
                <a:ea typeface="맑은 고딕" panose="020B0503020000020004" pitchFamily="50" charset="-127"/>
                <a:cs typeface="+mn-cs"/>
              </a:rPr>
              <a:t>비정규교수운동과 강사법 체제의 대학 사회</a:t>
            </a:r>
            <a:endParaRPr kumimoji="0" lang="en" altLang="ko-KR" sz="266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etendard Ligh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E2B601D-E2EB-65CE-1B83-01B31265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862" y="2319643"/>
            <a:ext cx="66913834" cy="10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593F9E5E-1957-ACC2-6FC8-510BB5396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2235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2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4C62-8FF4-3478-BB0A-F6CB66EE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D066F4-A8E2-A9C6-13AE-D37FD5D31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74371C9-A756-5438-9B09-E47ED27AC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A059017-4242-A570-2356-DB2CF0723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3BB5D4F-ECD1-90C0-6B3D-7F4BDEBE6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08ECD78-51C4-E233-B720-1FB3EA84B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F1CFF0A-5D3F-78FA-94AF-5BD6D0DDE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87EA9D0-C6B7-C29A-6301-52A4744A2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937701B2-35A8-AC1B-9124-737C76C2AFCF}"/>
              </a:ext>
            </a:extLst>
          </p:cNvPr>
          <p:cNvSpPr txBox="1"/>
          <p:nvPr/>
        </p:nvSpPr>
        <p:spPr>
          <a:xfrm>
            <a:off x="622300" y="2082800"/>
            <a:ext cx="22504400" cy="9353162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fontAlgn="base" latinLnBrk="1"/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 	</a:t>
            </a:r>
            <a:r>
              <a:rPr lang="en-US" altLang="ko-KR" sz="4000" b="1"/>
              <a:t>｢</a:t>
            </a:r>
            <a:r>
              <a:rPr lang="ko-KR" altLang="en-US" sz="4000" b="1"/>
              <a:t>대학 설립 운영 규정</a:t>
            </a:r>
            <a:r>
              <a:rPr lang="en-US" altLang="ko-KR" sz="4000" b="1"/>
              <a:t>｣ (</a:t>
            </a:r>
            <a:r>
              <a:rPr lang="ko-KR" altLang="en-US" sz="4000" b="1"/>
              <a:t>대학설립준칙주의</a:t>
            </a:r>
            <a:r>
              <a:rPr lang="en-US" altLang="ko-KR" sz="4000" b="1"/>
              <a:t>)</a:t>
            </a:r>
          </a:p>
          <a:p>
            <a:pPr fontAlgn="base" latinLnBrk="1"/>
            <a:endParaRPr lang="ko-KR" altLang="en-US" sz="4000"/>
          </a:p>
          <a:p>
            <a:pPr fontAlgn="base" latinLnBrk="1"/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2024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 윤석열 정부에서 추가 개정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endParaRPr lang="ko-KR" altLang="en-US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법정 교육용 공간 축소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교육용 공간에서 해제되는 공간을 법인 수익용 공간으로 활용 가능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ko-KR" altLang="en-US" sz="4000"/>
              <a:t>대학에 시장이 들어온 현상을 법률적 추인</a:t>
            </a:r>
            <a:r>
              <a:rPr lang="en-US" altLang="ko-KR" sz="4000"/>
              <a:t>  </a:t>
            </a:r>
          </a:p>
          <a:p>
            <a:pPr fontAlgn="base" latinLnBrk="1"/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겸임교원 등 기타교원을 정원의 최대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1/5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에서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1/3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으로 완화</a:t>
            </a:r>
          </a:p>
          <a:p>
            <a:pPr fontAlgn="base" latinLnBrk="1"/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		</a:t>
            </a:r>
            <a:r>
              <a:rPr lang="ko-KR" altLang="en-US" sz="4000"/>
              <a:t>비정규교수 대량 양산 현상을 법률적 추인</a:t>
            </a:r>
          </a:p>
          <a:p>
            <a:pPr fontAlgn="base" latinLnBrk="1"/>
            <a:endParaRPr lang="en-US" altLang="ko-KR" sz="4000"/>
          </a:p>
          <a:p>
            <a:pPr fontAlgn="base" latinLnBrk="1"/>
            <a:endParaRPr lang="en-US" altLang="ko-KR" sz="4000"/>
          </a:p>
          <a:p>
            <a:pPr fontAlgn="base" latinLnBrk="1"/>
            <a:endParaRPr lang="en-US" altLang="ko-KR" sz="4000"/>
          </a:p>
          <a:p>
            <a:pPr fontAlgn="base" latinLnBrk="1"/>
            <a:r>
              <a:rPr lang="en-US" altLang="ko-KR" sz="4000"/>
              <a:t>  											1996 </a:t>
            </a:r>
            <a:r>
              <a:rPr lang="ko-KR" altLang="en-US" sz="4000"/>
              <a:t>준칙 제정 위원 </a:t>
            </a:r>
            <a:r>
              <a:rPr lang="en-US" altLang="ko-KR" sz="4000"/>
              <a:t>= 2024 </a:t>
            </a:r>
            <a:r>
              <a:rPr lang="ko-KR" altLang="en-US" sz="4000"/>
              <a:t>교육부장관</a:t>
            </a:r>
          </a:p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3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retendard Bold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727DAAD-1626-E115-B6EA-71C7471DFF9C}"/>
              </a:ext>
            </a:extLst>
          </p:cNvPr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A506600B-B758-D28A-11E3-6E329178D8E2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6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etendard Light"/>
                <a:ea typeface="맑은 고딕" panose="020B0503020000020004" pitchFamily="50" charset="-127"/>
                <a:cs typeface="+mn-cs"/>
              </a:rPr>
              <a:t>비정규교수운동과 강사법 체제의 대학 사회</a:t>
            </a:r>
            <a:endParaRPr kumimoji="0" lang="en" altLang="ko-KR" sz="266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etendard Ligh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5ED034A9-FCA3-4775-72A8-159466E4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862" y="2319643"/>
            <a:ext cx="66913834" cy="10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E62469CC-29C6-22E4-2746-25FD98F7C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231736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50450-6195-3036-A74A-7E6E8BB6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48DBC3-245C-CEAF-453E-49E090E7E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FCA5D14-D79F-D9AF-372C-418D29978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6F33929-30DC-4DED-DA95-1E0BBDB89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FD9D36A-ACB4-F11F-B251-661E70E2C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38CC1C0-01C8-FA9E-AE65-3A1F2C225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2B4C32B-6A27-E6EB-6E45-4FBA528DD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2C45FB7-7CA0-DFBA-1631-03AE1417C2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413F8A1-815F-E2D8-1321-5A9E5BB98A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753" y="5399595"/>
            <a:ext cx="21869400" cy="6858000"/>
          </a:xfrm>
          <a:prstGeom prst="rect">
            <a:avLst/>
          </a:prstGeom>
          <a:effectLst>
            <a:outerShdw blurRad="513945" dist="263562" dir="4020000">
              <a:srgbClr val="000000">
                <a:alpha val="20000"/>
              </a:srgbClr>
            </a:outerShdw>
          </a:effec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50A3AD6D-29CB-E07A-A008-042D779D5084}"/>
              </a:ext>
            </a:extLst>
          </p:cNvPr>
          <p:cNvSpPr txBox="1"/>
          <p:nvPr/>
        </p:nvSpPr>
        <p:spPr>
          <a:xfrm>
            <a:off x="1739900" y="2991239"/>
            <a:ext cx="10223500" cy="952500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lvl="0">
              <a:lnSpc>
                <a:spcPct val="99600"/>
              </a:lnSpc>
            </a:pPr>
            <a:r>
              <a:rPr lang="en-US" altLang="ko-KR" sz="5333" b="0" i="0" u="none" strike="noStrike">
                <a:solidFill>
                  <a:srgbClr val="000000"/>
                </a:solidFill>
                <a:ea typeface="Pretendard Bold"/>
              </a:rPr>
              <a:t> </a:t>
            </a:r>
            <a:r>
              <a:rPr lang="ko-KR" altLang="en-US" sz="5333" b="0" i="0" u="none" strike="noStrike">
                <a:solidFill>
                  <a:srgbClr val="000000"/>
                </a:solidFill>
                <a:ea typeface="Pretendard Bold"/>
              </a:rPr>
              <a:t>강사법 약사 </a:t>
            </a:r>
            <a:r>
              <a:rPr lang="en-US" altLang="ko-KR" sz="5333" b="0" i="0" u="none" strike="noStrike">
                <a:solidFill>
                  <a:srgbClr val="000000"/>
                </a:solidFill>
                <a:ea typeface="Pretendard Bold"/>
              </a:rPr>
              <a:t>2/2</a:t>
            </a:r>
            <a:endParaRPr lang="ko-KR" sz="5333" b="0" i="0" u="none" strike="noStrike">
              <a:solidFill>
                <a:srgbClr val="000000"/>
              </a:solidFill>
              <a:ea typeface="Pretendard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2430532-C607-5B6F-9D7B-1420A9BF2F42}"/>
              </a:ext>
            </a:extLst>
          </p:cNvPr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>
              <a:lnSpc>
                <a:spcPct val="99600"/>
              </a:lnSpc>
            </a:pPr>
            <a:endParaRPr lang="ko-KR" altLang="en-US" sz="400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02B286A-487E-5A2C-AE02-683A723E866E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2666">
                <a:solidFill>
                  <a:srgbClr val="FFFFFF"/>
                </a:solidFill>
                <a:latin typeface="Pretendard Light"/>
              </a:rPr>
              <a:t>비정규교수운동과 강사법 체제의 대학 사회</a:t>
            </a:r>
            <a:endParaRPr lang="en" altLang="ko-KR" sz="2666" dirty="0">
              <a:solidFill>
                <a:srgbClr val="FFFFFF"/>
              </a:solidFill>
              <a:latin typeface="Pretendard Light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327065E-4B88-E59D-9704-5DF74D63D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862" y="2319643"/>
            <a:ext cx="66913834" cy="10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1BBEC9F5-23DF-040B-CD82-96B3B4E52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21589"/>
              </p:ext>
            </p:extLst>
          </p:nvPr>
        </p:nvGraphicFramePr>
        <p:xfrm>
          <a:off x="6599555" y="2189840"/>
          <a:ext cx="16222346" cy="9925959"/>
        </p:xfrm>
        <a:graphic>
          <a:graphicData uri="http://schemas.openxmlformats.org/drawingml/2006/table">
            <a:tbl>
              <a:tblPr/>
              <a:tblGrid>
                <a:gridCol w="2110230">
                  <a:extLst>
                    <a:ext uri="{9D8B030D-6E8A-4147-A177-3AD203B41FA5}">
                      <a16:colId xmlns:a16="http://schemas.microsoft.com/office/drawing/2014/main" val="504642820"/>
                    </a:ext>
                  </a:extLst>
                </a:gridCol>
                <a:gridCol w="9175698">
                  <a:extLst>
                    <a:ext uri="{9D8B030D-6E8A-4147-A177-3AD203B41FA5}">
                      <a16:colId xmlns:a16="http://schemas.microsoft.com/office/drawing/2014/main" val="1848766209"/>
                    </a:ext>
                  </a:extLst>
                </a:gridCol>
                <a:gridCol w="4936418">
                  <a:extLst>
                    <a:ext uri="{9D8B030D-6E8A-4147-A177-3AD203B41FA5}">
                      <a16:colId xmlns:a16="http://schemas.microsoft.com/office/drawing/2014/main" val="2315465758"/>
                    </a:ext>
                  </a:extLst>
                </a:gridCol>
              </a:tblGrid>
              <a:tr h="13929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2000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년대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강사들의 잇단 자살이 사회 문제로 부상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기타 비정규교원 증가와 강사 직군 고착화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260169"/>
                  </a:ext>
                </a:extLst>
              </a:tr>
              <a:tr h="7121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2011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년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고등교육법 개정</a:t>
                      </a: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소위 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‘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시간강사법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’</a:t>
                      </a: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)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강사 대량해고 유발 악법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497920"/>
                  </a:ext>
                </a:extLst>
              </a:tr>
              <a:tr h="13929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2012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년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~2017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년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1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차 유예</a:t>
                      </a: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(2012.12.11), 2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차 유예</a:t>
                      </a: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(2013.12.31)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3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차 유예</a:t>
                      </a: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(2015.12.31), 4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차 유예</a:t>
                      </a: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(2017.12.29)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강사 해고에 대한 사회적 저항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23446"/>
                  </a:ext>
                </a:extLst>
              </a:tr>
              <a:tr h="20737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2018.3.</a:t>
                      </a:r>
                      <a:endParaRPr 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~2018.8.</a:t>
                      </a:r>
                      <a:endParaRPr 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대학 강사제도 개선 협의회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대학대표</a:t>
                      </a:r>
                      <a:r>
                        <a:rPr lang="en-US" altLang="ko-KR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한양신명조"/>
                          <a:ea typeface="휴먼명조"/>
                        </a:rPr>
                        <a:t>, </a:t>
                      </a: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강사대표</a:t>
                      </a:r>
                      <a:r>
                        <a:rPr lang="en-US" altLang="ko-KR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한양신명조"/>
                          <a:ea typeface="휴먼명조"/>
                        </a:rPr>
                        <a:t>, </a:t>
                      </a: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국회추천전문가</a:t>
                      </a:r>
                      <a:r>
                        <a:rPr lang="en-US" altLang="ko-KR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한양신명조"/>
                          <a:ea typeface="휴먼명조"/>
                        </a:rPr>
                        <a:t>, </a:t>
                      </a: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교육부 관계자로 구성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233144"/>
                  </a:ext>
                </a:extLst>
              </a:tr>
              <a:tr h="13929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2018.12.</a:t>
                      </a:r>
                      <a:endParaRPr 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고등교육법 일부 개정 법률안 입법 </a:t>
                      </a: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(‘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개정강사법</a:t>
                      </a: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’</a:t>
                      </a:r>
                      <a:r>
                        <a:rPr lang="en-US" altLang="ko-KR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) 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대학 강사제도 개선 협의회 안 수용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49488"/>
                  </a:ext>
                </a:extLst>
              </a:tr>
              <a:tr h="10497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2019.1.</a:t>
                      </a:r>
                      <a:endParaRPr 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고등교육법 시행령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30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노사정</a:t>
                      </a:r>
                      <a:r>
                        <a:rPr lang="en-US" altLang="ko-KR" sz="30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ko-KR" altLang="en-US" sz="30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입법 </a:t>
                      </a:r>
                      <a:r>
                        <a:rPr lang="en-US" altLang="ko-KR" sz="30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TF</a:t>
                      </a:r>
                      <a:endParaRPr lang="ko-KR" altLang="en-US" sz="30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58032"/>
                  </a:ext>
                </a:extLst>
              </a:tr>
              <a:tr h="11109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2019.6.</a:t>
                      </a:r>
                      <a:endParaRPr 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대학 강사제도 운영매뉴얼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o-KR" altLang="en-US" sz="30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노사정 </a:t>
                      </a:r>
                      <a:r>
                        <a:rPr lang="en-US" altLang="ko-KR" sz="30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TF</a:t>
                      </a:r>
                      <a:endParaRPr lang="ko-KR" altLang="en-US" sz="30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287100"/>
                  </a:ext>
                </a:extLst>
              </a:tr>
              <a:tr h="8006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en-US" sz="3000" kern="0" spc="-70" baseline="0">
                          <a:solidFill>
                            <a:srgbClr val="000000"/>
                          </a:solidFill>
                          <a:effectLst/>
                          <a:latin typeface="한양신명조"/>
                          <a:ea typeface="휴먼명조"/>
                        </a:rPr>
                        <a:t>2019.8.</a:t>
                      </a:r>
                      <a:endParaRPr 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rgbClr val="000000"/>
                          </a:solidFill>
                          <a:effectLst/>
                          <a:latin typeface="휴먼명조"/>
                          <a:ea typeface="휴먼명조"/>
                        </a:rPr>
                        <a:t>개정강사법 시행</a:t>
                      </a:r>
                      <a:endParaRPr lang="ko-KR" altLang="en-US" sz="3000" kern="0" baseline="0">
                        <a:solidFill>
                          <a:srgbClr val="000000"/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1000"/>
                        </a:lnSpc>
                        <a:buNone/>
                      </a:pPr>
                      <a:r>
                        <a:rPr lang="ko-KR" altLang="en-US" sz="3000" kern="0" spc="-7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휴먼명조"/>
                          <a:ea typeface="휴먼명조"/>
                        </a:rPr>
                        <a:t>사회적 합의의 성과</a:t>
                      </a:r>
                      <a:endParaRPr lang="ko-KR" altLang="en-US" sz="3000" kern="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한양신명조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31652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092DFC27-45AD-1052-1134-16801288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191" y="2190288"/>
            <a:ext cx="73746662" cy="135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47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28CFA-0F5B-E155-7161-D95EF6C18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C97FC2-DD69-5226-8A05-DBA545EA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571500"/>
            <a:ext cx="23152100" cy="12573000"/>
          </a:xfrm>
          <a:prstGeom prst="rect">
            <a:avLst/>
          </a:prstGeom>
          <a:effectLst>
            <a:outerShdw blurRad="628582" dist="483525" dir="4020000">
              <a:srgbClr val="000000">
                <a:alpha val="50000"/>
              </a:srgb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0AA5595-80E1-1A7A-6F8A-10098B9B4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571500"/>
            <a:ext cx="23152100" cy="12065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8BCCF01-BB04-386A-2E8C-15AA4392A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876300"/>
            <a:ext cx="9715500" cy="5969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8109AE-8C0C-5E89-7536-962FE6034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1028700"/>
            <a:ext cx="304800" cy="3048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07D72CB-E029-EAFB-A3D9-96EF3EF44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00" y="1028700"/>
            <a:ext cx="304800" cy="3048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03BE601-881B-E059-A63B-9FE5DD38BD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1028700"/>
            <a:ext cx="304800" cy="3048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4E689C0-0B51-4E9F-B096-DD99446FB3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21900" y="990600"/>
            <a:ext cx="304800" cy="3810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64C0DFE9-39C9-8FA0-6DE1-06E1599D72CD}"/>
              </a:ext>
            </a:extLst>
          </p:cNvPr>
          <p:cNvSpPr txBox="1"/>
          <p:nvPr/>
        </p:nvSpPr>
        <p:spPr>
          <a:xfrm>
            <a:off x="622300" y="2082800"/>
            <a:ext cx="23456900" cy="9353162"/>
          </a:xfrm>
          <a:prstGeom prst="rect">
            <a:avLst/>
          </a:prstGeom>
        </p:spPr>
        <p:txBody>
          <a:bodyPr lIns="0" tIns="67733" rIns="0" bIns="0" rtlCol="0" anchor="t"/>
          <a:lstStyle/>
          <a:p>
            <a:pPr fontAlgn="base" latinLnBrk="1"/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 	</a:t>
            </a:r>
            <a:r>
              <a:rPr kumimoji="0" lang="ko-KR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Pretendard Bold"/>
                <a:cs typeface="+mn-cs"/>
              </a:rPr>
              <a:t>개악 강사법</a:t>
            </a:r>
            <a:endParaRPr lang="en-US" altLang="ko-KR" sz="4000" b="1"/>
          </a:p>
          <a:p>
            <a:pPr fontAlgn="base" latinLnBrk="1"/>
            <a:endParaRPr lang="ko-KR" altLang="en-US" sz="4000"/>
          </a:p>
          <a:p>
            <a:pPr marL="571500" indent="-571500" fontAlgn="base" latinLnBrk="1">
              <a:buFontTx/>
              <a:buChar char="-"/>
            </a:pP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연이은 강사의 자살 중 널리 보도된 것들만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fontAlgn="base" latinLnBrk="1"/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     2004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서울대 백모 연구교수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, 2008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 건국대 한모 강의전담교수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...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그리고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2010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조선대 서정민 강사</a:t>
            </a:r>
            <a:endParaRPr lang="en-US" altLang="ko-KR" sz="4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 latinLnBrk="1"/>
            <a:r>
              <a:rPr lang="en-US" altLang="ko-KR" sz="4000"/>
              <a:t>... </a:t>
            </a:r>
            <a:r>
              <a:rPr lang="ko-KR" altLang="en-US" sz="4000"/>
              <a:t>그리고 김동애 부부의 국회 앞 노숙 농성</a:t>
            </a:r>
            <a:endParaRPr lang="en-US" altLang="ko-KR" sz="4000"/>
          </a:p>
          <a:p>
            <a:pPr marL="571500" indent="-571500" fontAlgn="base" latinLnBrk="1">
              <a:buFontTx/>
              <a:buChar char="-"/>
            </a:pPr>
            <a:endParaRPr lang="ko-KR" altLang="en-US" sz="4000"/>
          </a:p>
          <a:p>
            <a:pPr fontAlgn="base" latinLnBrk="1"/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-   2011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년 이명박 정부의 사회통합위원회에서 시간강사법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고등교육법 개정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건의</a:t>
            </a:r>
          </a:p>
          <a:p>
            <a:pPr fontAlgn="base" latinLnBrk="1"/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    강사는 </a:t>
            </a:r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ko-KR" altLang="en-US" sz="4000">
                <a:solidFill>
                  <a:schemeClr val="tx1">
                    <a:lumMod val="50000"/>
                    <a:lumOff val="50000"/>
                  </a:schemeClr>
                </a:solidFill>
              </a:rPr>
              <a:t>시수 이상 강의 → 대량해고 유발 </a:t>
            </a:r>
          </a:p>
          <a:p>
            <a:pPr fontAlgn="base" latinLnBrk="1"/>
            <a:r>
              <a:rPr lang="en-US" altLang="ko-KR" sz="4000"/>
              <a:t>    (</a:t>
            </a:r>
            <a:r>
              <a:rPr lang="ko-KR" altLang="en-US" sz="4000"/>
              <a:t>한국비정규교수노동조합은 개악강사법으로 불렀음</a:t>
            </a:r>
            <a:r>
              <a:rPr lang="en-US" altLang="ko-KR" sz="4000"/>
              <a:t>)</a:t>
            </a:r>
            <a:endParaRPr lang="ko-KR" altLang="en-US" sz="4000"/>
          </a:p>
          <a:p>
            <a:pPr fontAlgn="base" latinLnBrk="1"/>
            <a:endParaRPr lang="en-US" altLang="ko-KR" sz="4000"/>
          </a:p>
          <a:p>
            <a:pPr fontAlgn="base" latinLnBrk="1"/>
            <a:r>
              <a:rPr lang="en-US" altLang="ko-KR" sz="4000"/>
              <a:t>- 7</a:t>
            </a:r>
            <a:r>
              <a:rPr lang="ko-KR" altLang="en-US" sz="4000"/>
              <a:t>년간 </a:t>
            </a:r>
            <a:r>
              <a:rPr lang="en-US" altLang="ko-KR" sz="4000"/>
              <a:t>4</a:t>
            </a:r>
            <a:r>
              <a:rPr lang="ko-KR" altLang="en-US" sz="4000"/>
              <a:t>차례의 유예 </a:t>
            </a:r>
            <a:r>
              <a:rPr lang="en-US" altLang="ko-KR" sz="4000"/>
              <a:t>(</a:t>
            </a:r>
            <a:r>
              <a:rPr lang="en-US" altLang="ko-KR" sz="4000" b="1"/>
              <a:t>2019</a:t>
            </a:r>
            <a:r>
              <a:rPr lang="ko-KR" altLang="en-US" sz="4000" b="1"/>
              <a:t>년 개악강사법 시행 예정</a:t>
            </a:r>
            <a:r>
              <a:rPr lang="en-US" altLang="ko-KR" sz="4000"/>
              <a:t>)</a:t>
            </a:r>
            <a:endParaRPr lang="ko-KR" altLang="en-US" sz="4000"/>
          </a:p>
          <a:p>
            <a:pPr fontAlgn="base" latinLnBrk="1"/>
            <a:endParaRPr lang="en-US" altLang="ko-KR" sz="4000"/>
          </a:p>
          <a:p>
            <a:pPr fontAlgn="base" latinLnBrk="1"/>
            <a:r>
              <a:rPr lang="en-US" altLang="ko-KR" sz="4000"/>
              <a:t>- </a:t>
            </a:r>
            <a:r>
              <a:rPr lang="ko-KR" altLang="en-US" sz="4000"/>
              <a:t>별의별 꼼수의</a:t>
            </a:r>
            <a:r>
              <a:rPr lang="en-US" altLang="ko-KR" sz="4000"/>
              <a:t> </a:t>
            </a:r>
            <a:r>
              <a:rPr lang="ko-KR" altLang="en-US" sz="4000"/>
              <a:t>베라</a:t>
            </a:r>
            <a:r>
              <a:rPr lang="en-US" altLang="ko-KR" sz="4000"/>
              <a:t> (</a:t>
            </a:r>
            <a:r>
              <a:rPr lang="ko-KR" altLang="en-US" sz="4000"/>
              <a:t>강사 직군을 소멸시킨 대학</a:t>
            </a:r>
            <a:r>
              <a:rPr lang="en-US" altLang="ko-KR" sz="4000"/>
              <a:t>, </a:t>
            </a:r>
            <a:r>
              <a:rPr lang="ko-KR" altLang="en-US" sz="4000"/>
              <a:t>초빙대우교수 명칭까지 창조적으로 개척</a:t>
            </a:r>
            <a:r>
              <a:rPr lang="en-US" altLang="ko-KR" sz="4000"/>
              <a:t>)</a:t>
            </a:r>
            <a:endParaRPr lang="ko-KR" altLang="en-US" sz="4000"/>
          </a:p>
          <a:p>
            <a:pPr fontAlgn="base" latinLnBrk="1"/>
            <a:r>
              <a:rPr lang="en-US" altLang="ko-KR" sz="4000"/>
              <a:t>- </a:t>
            </a:r>
            <a:r>
              <a:rPr lang="ko-KR" altLang="en-US" sz="4000"/>
              <a:t>강사 직군 대량 해고</a:t>
            </a:r>
          </a:p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3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Pretendard Bold"/>
              <a:cs typeface="+mn-cs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B2C1BD9-6E6C-4BD8-3421-A909B1B3FDBE}"/>
              </a:ext>
            </a:extLst>
          </p:cNvPr>
          <p:cNvSpPr txBox="1"/>
          <p:nvPr/>
        </p:nvSpPr>
        <p:spPr>
          <a:xfrm>
            <a:off x="1333500" y="4330700"/>
            <a:ext cx="21717000" cy="80137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5F68601-9208-B0C5-946C-BDE407901741}"/>
              </a:ext>
            </a:extLst>
          </p:cNvPr>
          <p:cNvSpPr txBox="1"/>
          <p:nvPr/>
        </p:nvSpPr>
        <p:spPr>
          <a:xfrm>
            <a:off x="7531100" y="939800"/>
            <a:ext cx="9232900" cy="469900"/>
          </a:xfrm>
          <a:prstGeom prst="rect">
            <a:avLst/>
          </a:prstGeom>
        </p:spPr>
        <p:txBody>
          <a:bodyPr lIns="0" tIns="33867" rIns="0" bIns="33867" rtlCol="0" anchor="ctr"/>
          <a:lstStyle/>
          <a:p>
            <a:pPr marL="0" marR="0" lvl="0" indent="0" algn="ctr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6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etendard Light"/>
                <a:ea typeface="맑은 고딕" panose="020B0503020000020004" pitchFamily="50" charset="-127"/>
                <a:cs typeface="+mn-cs"/>
              </a:rPr>
              <a:t>비정규교수운동과 강사법 체제의 대학 사회</a:t>
            </a:r>
            <a:endParaRPr kumimoji="0" lang="en" altLang="ko-KR" sz="266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etendard Ligh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22D22E9D-ED4F-61D6-2D37-AC7A4D5A0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862" y="2319643"/>
            <a:ext cx="66913834" cy="104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6CDEB5C-FA5D-D355-1682-DC7DE2114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231736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1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1128</Words>
  <Application>Microsoft Office PowerPoint</Application>
  <PresentationFormat>사용자 지정</PresentationFormat>
  <Paragraphs>204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Calibri</vt:lpstr>
      <vt:lpstr>한양신명조</vt:lpstr>
      <vt:lpstr>Pretendard Bold</vt:lpstr>
      <vt:lpstr>Pretendard Regular</vt:lpstr>
      <vt:lpstr>휴먼명조</vt:lpstr>
      <vt:lpstr>Pretendard Medium</vt:lpstr>
      <vt:lpstr>Pretendard Light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조윤정(교원-교양대학)</cp:lastModifiedBy>
  <cp:revision>10</cp:revision>
  <dcterms:created xsi:type="dcterms:W3CDTF">2006-08-16T00:00:00Z</dcterms:created>
  <dcterms:modified xsi:type="dcterms:W3CDTF">2026-02-14T02:45:25Z</dcterms:modified>
</cp:coreProperties>
</file>