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9" d="100"/>
          <a:sy n="149" d="100"/>
        </p:scale>
        <p:origin x="5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393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5281/zenodo.15055795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시대,</a:t>
            </a:r>
            <a:endParaRPr lang="en-US" sz="38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학술 공유지를 지키는 법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11455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 데이터 주권과 오픈액세스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2848356"/>
            <a:ext cx="2286000" cy="3657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076956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제3회 한국현대문학자대회 제도팀 세션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세션: 한국현대문학연구장과 자본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김병준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한국학중앙연구원 한국학대학원 인문정보학 조교수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지식공유연대 공동회장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2026년 2월 21일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토론: 정은경 (이화여자대학교 문헌정보학과 교수)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3-4. 해외 사례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출판사의 AI 거래와 연구자 배제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606040" cy="29260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371600"/>
            <a:ext cx="260604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Taylor &amp; Francis</a:t>
            </a: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/ Informa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28600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Microsoft에 학술 콘텐츠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접근권 $10M 판매 (2024.5)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수익 $75M 전망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3383280"/>
            <a:ext cx="2240280" cy="27432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5204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저자에게 사전 통보·동의·보상 없음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37560" y="1371600"/>
            <a:ext cx="2606040" cy="29260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2" name="Shape 10"/>
          <p:cNvSpPr/>
          <p:nvPr/>
        </p:nvSpPr>
        <p:spPr>
          <a:xfrm>
            <a:off x="3337560" y="1371600"/>
            <a:ext cx="260604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1"/>
          <p:cNvSpPr/>
          <p:nvPr/>
        </p:nvSpPr>
        <p:spPr>
          <a:xfrm>
            <a:off x="3520440" y="16002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Wiley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520440" y="228600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2024년 비공개 대형 기술기업과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유사 계약 체결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520440" y="3383280"/>
            <a:ext cx="2240280" cy="27432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6" name="Text 14"/>
          <p:cNvSpPr/>
          <p:nvPr/>
        </p:nvSpPr>
        <p:spPr>
          <a:xfrm>
            <a:off x="3520440" y="35204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계약 내용 비공개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1371600"/>
            <a:ext cx="2606040" cy="29260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8" name="Shape 16"/>
          <p:cNvSpPr/>
          <p:nvPr/>
        </p:nvSpPr>
        <p:spPr>
          <a:xfrm>
            <a:off x="6217920" y="1371600"/>
            <a:ext cx="260604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16002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Elsevier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00800" y="228600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2,200만 편 학술논문 기반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'ScienceDirect AI' 출시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(2025.3)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0" y="3383280"/>
            <a:ext cx="2240280" cy="27432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0" y="35204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 무료 생산 → 자체 AI 서비스화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31520" y="44805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"학술서는 더 이상 출판사가 판매하는 상품이 아니라, 데이터 지대(data rent)를 추출하기 위해 보유하는 자산이 되었다"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3-5. 한국 학술장의 함의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데이터 주권 없는 전자화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657600" cy="23774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173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해외 반응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1783080"/>
            <a:ext cx="3657600" cy="27432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1965960"/>
            <a:ext cx="3200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Taylor &amp; Francis 사태 이후: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저자들 "이 출판사와 더 이상 일하지 않겠다" 선언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오픈액세스 전환 논의 활발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09160" y="1371600"/>
            <a:ext cx="3703320" cy="2377440"/>
          </a:xfrm>
          <a:prstGeom prst="rect">
            <a:avLst/>
          </a:prstGeom>
          <a:solidFill>
            <a:srgbClr val="1C335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09160" y="14173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 현실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709160" y="1783080"/>
            <a:ext cx="3703320" cy="27432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965960"/>
            <a:ext cx="32461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문제의식조차 부족: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76% 저작권 동의서에 AI 학습 조항 없음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71% AI 학습 데이터 문제 논의한 적 없음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연구자 인지·동의 없이 수익원으로 전환 중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11480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0E0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이것이 오늘 우리가 '학술 데이터 주권'을 말해야 하는 이유입니다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오픈액세스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OA와 LLM의 '간택'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4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77%</a:t>
            </a:r>
            <a:endParaRPr lang="en-US" sz="4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국내 학술지(3,085종 중 2,384종)가</a:t>
            </a:r>
            <a:endParaRPr lang="en-US" sz="4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 라이선스 없거나 표기 불명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709160" y="1371600"/>
            <a:ext cx="3703320" cy="14630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46304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LLM의 이중 편향</a:t>
            </a: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고인용 편향: 이미 많이 인용된 논문을 더 추천 (마태 효과 증폭)</a:t>
            </a: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OA 의존: 구독형 DB에 접근 불가 → OA 자원에만 의존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310896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시대 학술 가시성의 3가지 조건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3611880"/>
            <a:ext cx="2514600" cy="118872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1" name="Shape 9"/>
          <p:cNvSpPr/>
          <p:nvPr/>
        </p:nvSpPr>
        <p:spPr>
          <a:xfrm>
            <a:off x="868680" y="3749040"/>
            <a:ext cx="457200" cy="45720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749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37033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오픈액세스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63040" y="406908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장벽 제거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520440" y="3611880"/>
            <a:ext cx="2514600" cy="118872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6" name="Shape 14"/>
          <p:cNvSpPr/>
          <p:nvPr/>
        </p:nvSpPr>
        <p:spPr>
          <a:xfrm>
            <a:off x="3657600" y="3749040"/>
            <a:ext cx="457200" cy="45720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0" y="3749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251960" y="37033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구조화된 포맷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251960" y="406908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JATS XML 등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기계 가독성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09360" y="3611880"/>
            <a:ext cx="2514600" cy="118872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21" name="Shape 19"/>
          <p:cNvSpPr/>
          <p:nvPr/>
        </p:nvSpPr>
        <p:spPr>
          <a:xfrm>
            <a:off x="6446520" y="3749040"/>
            <a:ext cx="457200" cy="45720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22" name="Text 20"/>
          <p:cNvSpPr/>
          <p:nvPr/>
        </p:nvSpPr>
        <p:spPr>
          <a:xfrm>
            <a:off x="6446520" y="3749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040880" y="37033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명확한 라이선스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40880" y="406908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 라이선스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조건 명시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4-2. 내 논문의 3가지 버전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Preprint · Post-print · Published Version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606040" cy="31089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371600"/>
            <a:ext cx="260604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Preprint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22402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심사 전 원고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2697480"/>
            <a:ext cx="2240280" cy="18288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8803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저자에게 있음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35204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셀프아카이빙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37490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대부분 가능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337560" y="1371600"/>
            <a:ext cx="2606040" cy="31089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5" name="Shape 13"/>
          <p:cNvSpPr/>
          <p:nvPr/>
        </p:nvSpPr>
        <p:spPr>
          <a:xfrm>
            <a:off x="3337560" y="1371600"/>
            <a:ext cx="260604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6" name="Text 14"/>
          <p:cNvSpPr/>
          <p:nvPr/>
        </p:nvSpPr>
        <p:spPr>
          <a:xfrm>
            <a:off x="3520440" y="16002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Post-print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3520440" y="22402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심사 후 저자 최종본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520440" y="2697480"/>
            <a:ext cx="2240280" cy="18288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9" name="Text 17"/>
          <p:cNvSpPr/>
          <p:nvPr/>
        </p:nvSpPr>
        <p:spPr>
          <a:xfrm>
            <a:off x="3520440" y="28803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520440" y="31089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계약에 따라 다름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20440" y="35204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셀프아카이빙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520440" y="37490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정책 확인 필요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217920" y="1371600"/>
            <a:ext cx="2606040" cy="31089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24" name="Shape 22"/>
          <p:cNvSpPr/>
          <p:nvPr/>
        </p:nvSpPr>
        <p:spPr>
          <a:xfrm>
            <a:off x="6217920" y="1371600"/>
            <a:ext cx="260604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0" y="16002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Published</a:t>
            </a:r>
            <a:endParaRPr lang="en-US" sz="2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Version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400800" y="22402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출판사 최종본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00800" y="2697480"/>
            <a:ext cx="2240280" cy="18288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0" y="28803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0" y="31089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발행기관에 이전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400800" y="35204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셀프아카이빙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400800" y="37490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대부분 불가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핵심: Preprint/Post-print은 연구자가 직접 쓴 버전이므로 공개 리포지터리에 올릴 수 있다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4-3. 어디에 올릴 것인가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셀프아카이빙 플랫폼 선택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234440"/>
            <a:ext cx="7680960" cy="45720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19050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플랫폼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560320" y="12344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유형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931920" y="123444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적합도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663440" y="1234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특징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1691640"/>
            <a:ext cx="7680960" cy="521208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1691640"/>
            <a:ext cx="45720" cy="52120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1691640"/>
            <a:ext cx="16916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기관 리포지터리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60320" y="1691640"/>
            <a:ext cx="13716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공공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931920" y="1691640"/>
            <a:ext cx="731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★★★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663440" y="1691640"/>
            <a:ext cx="37490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소속 대학 도서관 운영, DOI 부여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7680960" cy="521208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17" name="Shape 15"/>
          <p:cNvSpPr/>
          <p:nvPr/>
        </p:nvSpPr>
        <p:spPr>
          <a:xfrm>
            <a:off x="731520" y="2258568"/>
            <a:ext cx="45720" cy="52120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2258568"/>
            <a:ext cx="16916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Zenodo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560320" y="2258568"/>
            <a:ext cx="13716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공공 (CERN)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931920" y="2258568"/>
            <a:ext cx="731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★★★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63440" y="2258568"/>
            <a:ext cx="37490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비영리, DOI 자동, OpenAIRE 인덱싱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2825496"/>
            <a:ext cx="7680960" cy="521208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23" name="Shape 21"/>
          <p:cNvSpPr/>
          <p:nvPr/>
        </p:nvSpPr>
        <p:spPr>
          <a:xfrm>
            <a:off x="731520" y="2825496"/>
            <a:ext cx="45720" cy="52120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2825496"/>
            <a:ext cx="16916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OSF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560320" y="2825496"/>
            <a:ext cx="13716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공공 (COS)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931920" y="2825496"/>
            <a:ext cx="731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★★★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663440" y="2825496"/>
            <a:ext cx="37490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비영리, 오픈소스, 협업 기능 탁월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3392424"/>
            <a:ext cx="7680960" cy="521208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29" name="Shape 27"/>
          <p:cNvSpPr/>
          <p:nvPr/>
        </p:nvSpPr>
        <p:spPr>
          <a:xfrm>
            <a:off x="731520" y="3392424"/>
            <a:ext cx="45720" cy="52120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0" name="Text 28"/>
          <p:cNvSpPr/>
          <p:nvPr/>
        </p:nvSpPr>
        <p:spPr>
          <a:xfrm>
            <a:off x="868680" y="3392424"/>
            <a:ext cx="16916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2560320" y="3392424"/>
            <a:ext cx="13716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 (Elsevier)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931920" y="3392424"/>
            <a:ext cx="731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★★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663440" y="3392424"/>
            <a:ext cx="37490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인문사회 중심, 상업 플랫폼 리스크 인지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31520" y="3959352"/>
            <a:ext cx="7680960" cy="521208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35" name="Shape 33"/>
          <p:cNvSpPr/>
          <p:nvPr/>
        </p:nvSpPr>
        <p:spPr>
          <a:xfrm>
            <a:off x="731520" y="3959352"/>
            <a:ext cx="45720" cy="521208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6" name="Text 34"/>
          <p:cNvSpPr/>
          <p:nvPr/>
        </p:nvSpPr>
        <p:spPr>
          <a:xfrm>
            <a:off x="868680" y="3959352"/>
            <a:ext cx="16916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academia.edu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2560320" y="3959352"/>
            <a:ext cx="13716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 (VC 투자)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931920" y="3959352"/>
            <a:ext cx="731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4663440" y="3959352"/>
            <a:ext cx="37490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행동 데이터 수집, 약관 변경 위험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526280"/>
            <a:ext cx="7680960" cy="45720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41" name="Text 39"/>
          <p:cNvSpPr/>
          <p:nvPr/>
        </p:nvSpPr>
        <p:spPr>
          <a:xfrm>
            <a:off x="1005840" y="45262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추천: </a:t>
            </a: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소속 대학 → 기관 리포지터리  |  비정규직·기관 없음 → Zenodo 또는 OSF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4-4. 이미 실천 중인 사례들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 인문학 학술장의 OA 실천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280160"/>
            <a:ext cx="54864" cy="9144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32588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지식공유연대의 OA 전환 활동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상허학보, 대중서사연구, 한국여성문학연구 등 OA 전환 및 CC 라이선스 명시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331720"/>
            <a:ext cx="7680960" cy="10972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0" y="2331720"/>
            <a:ext cx="54864" cy="10972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0" name="Text 8"/>
          <p:cNvSpPr/>
          <p:nvPr/>
        </p:nvSpPr>
        <p:spPr>
          <a:xfrm>
            <a:off x="1051560" y="2377440"/>
            <a:ext cx="7132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디지털인문학(KJDH) — JATS XML 기반 인문학 학술지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CC-BY-NC-ND 라이선스 · JATS XML · PubReader 지원 · 미등재지임에도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방문자 수 10만 명 / 논문 조회 12,000회 / 다운로드 7,000회 달성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566160"/>
            <a:ext cx="7680960" cy="141732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0" y="3566160"/>
            <a:ext cx="54864" cy="14173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611880"/>
            <a:ext cx="7132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KPoEM 발표 포스터의 Zenodo 아카이빙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CC-BY 4.0 라이선스 · 조회 290회 · 다운로드 177회 · OpenAIRE 자동 인덱싱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직접 확인: </a:t>
            </a:r>
            <a:r>
              <a:rPr lang="en-US" sz="1300" b="1" u="sng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https://doi.org/10.5281/zenodo.15055795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4-5. 내일 당장 할 수 있는 세 가지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오늘부터 시작하는 실천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31520" y="13258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개인 연구자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1783080"/>
            <a:ext cx="7680960" cy="9144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7" name="Shape 5"/>
          <p:cNvSpPr/>
          <p:nvPr/>
        </p:nvSpPr>
        <p:spPr>
          <a:xfrm>
            <a:off x="1005840" y="1965960"/>
            <a:ext cx="502920" cy="50292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1965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737360" y="1874520"/>
            <a:ext cx="5760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KJCI에서 내 투고 학술지의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셀프아카이빙 정책 확인하기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7680960" cy="9144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1" name="Shape 9"/>
          <p:cNvSpPr/>
          <p:nvPr/>
        </p:nvSpPr>
        <p:spPr>
          <a:xfrm>
            <a:off x="1005840" y="3063240"/>
            <a:ext cx="502920" cy="50292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3063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737360" y="2971800"/>
            <a:ext cx="5760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이미 게재된 논문의 Post-print을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소속 대학 기관 리포지터리에 등록하기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31520" y="4114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학술단체 임원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31520" y="4526280"/>
            <a:ext cx="7680960" cy="50292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6" name="Shape 14"/>
          <p:cNvSpPr/>
          <p:nvPr/>
        </p:nvSpPr>
        <p:spPr>
          <a:xfrm>
            <a:off x="1005840" y="4572000"/>
            <a:ext cx="411480" cy="41148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4572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45920" y="452628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 동의서에 "저자 저작권 보유" 조항, AI 학습 관련 선택 조항 논의 시작하기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마무리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선언과 연대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2514600" cy="10515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325880"/>
            <a:ext cx="2514600" cy="3657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417320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지식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(성과물)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103120" y="141732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본 발표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520440" y="1325880"/>
            <a:ext cx="2514600" cy="10515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0" name="Shape 8"/>
          <p:cNvSpPr/>
          <p:nvPr/>
        </p:nvSpPr>
        <p:spPr>
          <a:xfrm>
            <a:off x="3520440" y="1325880"/>
            <a:ext cx="2514600" cy="36576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0" y="1417320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공부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(연구 행위)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92040" y="141732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먹물노동자신녕회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309360" y="1325880"/>
            <a:ext cx="2514600" cy="105156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9360" y="1325880"/>
            <a:ext cx="2514600" cy="36576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417320"/>
            <a:ext cx="1371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몸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(노동)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680960" y="141732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비정규 교수 운동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31520" y="2697480"/>
            <a:ext cx="7680960" cy="1508760"/>
          </a:xfrm>
          <a:prstGeom prst="rect">
            <a:avLst/>
          </a:prstGeom>
          <a:solidFill>
            <a:srgbClr val="162A45"/>
          </a:solidFill>
          <a:ln w="25400">
            <a:solidFill>
              <a:srgbClr val="00B4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05840" y="2788920"/>
            <a:ext cx="71323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제도팀 성명서 핵심 원칙</a:t>
            </a: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 저작권 보유  ·  AI 학습 선택권  ·  권리 보장형 OA 전환</a:t>
            </a: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"AI 시대, 연구자의 학술 데이터 주권 확립을 위한 원칙 제안"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31520" y="44348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90E0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"건강한 학술 데이터 생태계를 위한 논의에 동참해 주십시오"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감사합니다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3840480" y="2194560"/>
            <a:ext cx="1463040" cy="3657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46888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김병준</a:t>
            </a:r>
            <a:endParaRPr lang="en-US" sz="1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한국학중앙연구원 한국학대학원 인문정보학 조교수</a:t>
            </a:r>
            <a:endParaRPr lang="en-US" sz="1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지식공유연대 공동회장</a:t>
            </a:r>
            <a:endParaRPr lang="en-US" sz="1800" dirty="0"/>
          </a:p>
          <a:p>
            <a:pPr marL="0" indent="0" algn="ctr">
              <a:lnSpc>
                <a:spcPct val="140000"/>
              </a:lnSpc>
              <a:buNone/>
            </a:pPr>
            <a:endParaRPr lang="en-US" sz="1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토론: 정은경 (이화여자대학교 문헌정보학과 교수)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제3회 한국현대문학자대회 · 2026. 2. 21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세션: 한국현대문학연구장과 자본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연구자의 삶 전체가 자본의 논리에 포획되고 있는 현실을 조명합니다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2514600" cy="3017520"/>
          </a:xfrm>
          <a:prstGeom prst="rect">
            <a:avLst/>
          </a:prstGeom>
          <a:solidFill>
            <a:srgbClr val="1C3354"/>
          </a:solidFill>
          <a:ln w="254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45920" y="1783080"/>
            <a:ext cx="594360" cy="5943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1645920" y="1783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25146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발표 1 (본 발표)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28803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지식(성과물)의</a:t>
            </a:r>
            <a:endParaRPr lang="en-US" sz="16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자본 종속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37033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 성과물이 상용 DB와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기업의 수익원으로 전환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520440" y="1554480"/>
            <a:ext cx="2514600" cy="3017520"/>
          </a:xfrm>
          <a:prstGeom prst="rect">
            <a:avLst/>
          </a:prstGeom>
          <a:solidFill>
            <a:srgbClr val="162A45"/>
          </a:solidFill>
          <a:ln w="12700">
            <a:solidFill>
              <a:srgbClr val="1C3354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34840" y="1783080"/>
            <a:ext cx="594360" cy="594360"/>
          </a:xfrm>
          <a:prstGeom prst="ellipse">
            <a:avLst/>
          </a:prstGeom>
          <a:solidFill>
            <a:srgbClr val="8BA3BE"/>
          </a:solidFill>
          <a:ln/>
        </p:spPr>
      </p:sp>
      <p:sp>
        <p:nvSpPr>
          <p:cNvPr id="13" name="Text 11"/>
          <p:cNvSpPr/>
          <p:nvPr/>
        </p:nvSpPr>
        <p:spPr>
          <a:xfrm>
            <a:off x="4434840" y="1783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703320" y="25146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발표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703320" y="28803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공부(연구 행위)의</a:t>
            </a:r>
            <a:endParaRPr lang="en-US" sz="16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자본 종속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703320" y="37033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먹물노동자신녕회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"자본은 내 공부를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어떻게 (못) 바꾸나"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309360" y="1554480"/>
            <a:ext cx="2514600" cy="3017520"/>
          </a:xfrm>
          <a:prstGeom prst="rect">
            <a:avLst/>
          </a:prstGeom>
          <a:solidFill>
            <a:srgbClr val="162A45"/>
          </a:solidFill>
          <a:ln w="12700">
            <a:solidFill>
              <a:srgbClr val="1C335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223760" y="1783080"/>
            <a:ext cx="594360" cy="594360"/>
          </a:xfrm>
          <a:prstGeom prst="ellipse">
            <a:avLst/>
          </a:prstGeom>
          <a:solidFill>
            <a:srgbClr val="8BA3BE"/>
          </a:solidFill>
          <a:ln/>
        </p:spPr>
      </p:sp>
      <p:sp>
        <p:nvSpPr>
          <p:cNvPr id="19" name="Text 17"/>
          <p:cNvSpPr/>
          <p:nvPr/>
        </p:nvSpPr>
        <p:spPr>
          <a:xfrm>
            <a:off x="7223760" y="1783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492240" y="25146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발표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92240" y="28803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몸(노동)의</a:t>
            </a:r>
            <a:endParaRPr lang="en-US" sz="16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자본 종속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92240" y="37033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비정규 교수 운동과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강사법 체제의 대학 사회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31520" y="46634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 발표를 통해 연구자의 삶 전체 — 지식 · 공부 · 노동 — 가 자본에 포획되는 현실을 조명합니다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도입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여러분이 쓴 논문은 지금 어디에 있는가?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1280160"/>
          </a:xfrm>
          <a:prstGeom prst="rect">
            <a:avLst/>
          </a:prstGeom>
          <a:solidFill>
            <a:srgbClr val="162A45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1371600"/>
            <a:ext cx="73152" cy="12801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463040"/>
            <a:ext cx="7132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DBpia 홈페이지 안내: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500" i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"인공지능 학습, 연구동향 분석 등 목적으로 DBpia의 메타 및 원문 데이터가 필요하시나요?"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연구자는 이 사실을 알고 있었는가?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동의한 적이 있는가?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931920"/>
            <a:ext cx="7680960" cy="36576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1605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본 발표의 두 가지 핵심 개념:  </a:t>
            </a: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학술 데이터 주권</a:t>
            </a: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(규범적 원칙)  +  </a:t>
            </a: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오픈액세스</a:t>
            </a: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(실천 전략)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설문조사 결과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한국현대문학 학술장의 AI 대응 실태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91440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4630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조사 대상: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대회 공동주최 학술단체 17곳 (전수 응답)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178308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조사 영역: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(1) AI 사용 규정  (2) AI 의심 논문 대응  (3) AI 학습 데이터  (4) 공동 대응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606040"/>
            <a:ext cx="2514600" cy="21488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0" y="2606040"/>
            <a:ext cx="25146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88036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12%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914400" y="384048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관련 규정을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실제로 마련한 단체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520440" y="2606040"/>
            <a:ext cx="2514600" cy="21488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3" name="Shape 11"/>
          <p:cNvSpPr/>
          <p:nvPr/>
        </p:nvSpPr>
        <p:spPr>
          <a:xfrm>
            <a:off x="3520440" y="2606040"/>
            <a:ext cx="25146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3520440" y="288036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76%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3703320" y="384048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 동의서에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 조항 없음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309360" y="2606040"/>
            <a:ext cx="2514600" cy="21488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7" name="Shape 15"/>
          <p:cNvSpPr/>
          <p:nvPr/>
        </p:nvSpPr>
        <p:spPr>
          <a:xfrm>
            <a:off x="6309360" y="2606040"/>
            <a:ext cx="25146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288036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88%</a:t>
            </a:r>
            <a:endParaRPr lang="en-US" sz="4800" dirty="0"/>
          </a:p>
        </p:txBody>
      </p:sp>
      <p:sp>
        <p:nvSpPr>
          <p:cNvPr id="19" name="Text 17"/>
          <p:cNvSpPr/>
          <p:nvPr/>
        </p:nvSpPr>
        <p:spPr>
          <a:xfrm>
            <a:off x="6492240" y="384048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공동 대응이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필요하다고 응답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2-1. 설문 결과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생성형 AI 관련 연구윤리 규정 현황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규정을 마련해 두었다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0" y="1463040"/>
            <a:ext cx="3474720" cy="32004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0" y="1463040"/>
            <a:ext cx="868680" cy="3200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5532120" y="14173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2곳 (12%)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194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현재 논의 중, 곧 발표 예정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0" y="2240280"/>
            <a:ext cx="3474720" cy="32004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0" y="2240280"/>
            <a:ext cx="868680" cy="3200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2" name="Text 10"/>
          <p:cNvSpPr/>
          <p:nvPr/>
        </p:nvSpPr>
        <p:spPr>
          <a:xfrm>
            <a:off x="5532120" y="21945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2곳 (12%)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29718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문제의식은 공유, 구체적 논의 없음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0" y="3017520"/>
            <a:ext cx="3474720" cy="32004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0" y="3017520"/>
            <a:ext cx="2606040" cy="3200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7269480" y="29718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6곳 (35%)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3749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관련 논의가 이루어지지 않음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0" y="3794760"/>
            <a:ext cx="3474720" cy="32004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19" name="Shape 17"/>
          <p:cNvSpPr/>
          <p:nvPr/>
        </p:nvSpPr>
        <p:spPr>
          <a:xfrm>
            <a:off x="4572000" y="3794760"/>
            <a:ext cx="260604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8"/>
          <p:cNvSpPr/>
          <p:nvPr/>
        </p:nvSpPr>
        <p:spPr>
          <a:xfrm>
            <a:off x="7269480" y="374904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6곳 (35%)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4114800"/>
            <a:ext cx="7680960" cy="777240"/>
          </a:xfrm>
          <a:prstGeom prst="rect">
            <a:avLst/>
          </a:prstGeom>
          <a:solidFill>
            <a:srgbClr val="162A45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114800"/>
            <a:ext cx="54864" cy="7772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3" name="Text 21"/>
          <p:cNvSpPr/>
          <p:nvPr/>
        </p:nvSpPr>
        <p:spPr>
          <a:xfrm>
            <a:off x="1051560" y="411480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17개 단체 중 규정을 마련한 곳은 2곳(12%)에 불과하며, 12곳(70%)은 구체적 논의조차 없는 상황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2-2. 설문 결과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학습 데이터 문제 인식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3703320" cy="13716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14630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 데이터 활용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문제에 대한 입장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108960" y="14173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71%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108960" y="20116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12곳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2286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논의된 바 없다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9160" y="1325880"/>
            <a:ext cx="3703320" cy="13716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4630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 라이선스 등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규정 마련 여부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086600" y="14173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086600" y="20116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13곳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937760" y="2286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규정 없고 논의도 없음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2926080"/>
            <a:ext cx="3703320" cy="13716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6" name="Text 14"/>
          <p:cNvSpPr/>
          <p:nvPr/>
        </p:nvSpPr>
        <p:spPr>
          <a:xfrm>
            <a:off x="960120" y="30632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상용 DB 계약서에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 내용 포함 여부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108960" y="30175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3108960" y="36118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7곳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60120" y="3886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판단하기 어려움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09160" y="2926080"/>
            <a:ext cx="3703320" cy="13716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21" name="Text 19"/>
          <p:cNvSpPr/>
          <p:nvPr/>
        </p:nvSpPr>
        <p:spPr>
          <a:xfrm>
            <a:off x="4937760" y="30632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 동의서에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 내용 포함 여부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086600" y="30175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76%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7086600" y="36118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13곳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37760" y="3886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포함되어 있지 않다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4389120"/>
            <a:ext cx="7680960" cy="640080"/>
          </a:xfrm>
          <a:prstGeom prst="rect">
            <a:avLst/>
          </a:prstGeom>
          <a:solidFill>
            <a:srgbClr val="162A45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31520" y="429768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7" name="Text 25"/>
          <p:cNvSpPr/>
          <p:nvPr/>
        </p:nvSpPr>
        <p:spPr>
          <a:xfrm>
            <a:off x="1033272" y="438912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대부분의 학술단체가 AI 학습 데이터 문제에 대해 논의조차 하지 않고 있으며, 저작권 동의서에도 관련 내용이 없다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2-3. 설문 결과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공동 대응 필요성에 대한 인식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7280" y="1554480"/>
            <a:ext cx="2926080" cy="2926080"/>
          </a:xfrm>
          <a:prstGeom prst="ellipse">
            <a:avLst/>
          </a:prstGeom>
          <a:solidFill>
            <a:srgbClr val="1C3354"/>
          </a:solidFill>
          <a:ln w="5080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1554480"/>
            <a:ext cx="29260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88%</a:t>
            </a:r>
            <a:endParaRPr lang="en-US" sz="56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E8ED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공동 대응 필요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4754880" y="1828800"/>
            <a:ext cx="3657600" cy="6858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8" name="Shape 6"/>
          <p:cNvSpPr/>
          <p:nvPr/>
        </p:nvSpPr>
        <p:spPr>
          <a:xfrm>
            <a:off x="4754880" y="182880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874520"/>
            <a:ext cx="822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인문학 분야 전체 포괄 공론장 필요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10곳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743200"/>
            <a:ext cx="3657600" cy="6858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2" name="Shape 10"/>
          <p:cNvSpPr/>
          <p:nvPr/>
        </p:nvSpPr>
        <p:spPr>
          <a:xfrm>
            <a:off x="4754880" y="2743200"/>
            <a:ext cx="54864" cy="6858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788920"/>
            <a:ext cx="822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943600" y="27889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분과 학문 수준 공동 논의 필요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5곳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754880" y="3657600"/>
            <a:ext cx="3657600" cy="68580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3657600"/>
            <a:ext cx="54864" cy="685800"/>
          </a:xfrm>
          <a:prstGeom prst="rect">
            <a:avLst/>
          </a:prstGeom>
          <a:solidFill>
            <a:srgbClr val="8BA3BE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0" y="3703320"/>
            <a:ext cx="822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BA3B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6%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943600" y="37033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각 학술단체 자율 결정 사안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1곳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46634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이것이 오늘 이 세션의 존재 이유입니다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학술 데이터 주권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연구 성과물의 가치 사슬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1828800" cy="15544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63040"/>
            <a:ext cx="18288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645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연구자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94360" y="214884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논문 작성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(무보수)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86000" y="1828800"/>
            <a:ext cx="411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2697480" y="1463040"/>
            <a:ext cx="1828800" cy="15544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1" name="Shape 9"/>
          <p:cNvSpPr/>
          <p:nvPr/>
        </p:nvSpPr>
        <p:spPr>
          <a:xfrm>
            <a:off x="2697480" y="1463040"/>
            <a:ext cx="18288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1645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학술단체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834640" y="214884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심사·게재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(무보수 운영)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26280" y="1828800"/>
            <a:ext cx="411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4937760" y="1463040"/>
            <a:ext cx="1828800" cy="15544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6" name="Shape 14"/>
          <p:cNvSpPr/>
          <p:nvPr/>
        </p:nvSpPr>
        <p:spPr>
          <a:xfrm>
            <a:off x="4937760" y="1463040"/>
            <a:ext cx="18288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1645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상용 DB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074920" y="214884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구독료 수익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AI 데이터 판매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766560" y="1828800"/>
            <a:ext cx="411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7178040" y="1463040"/>
            <a:ext cx="1828800" cy="155448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21" name="Shape 19"/>
          <p:cNvSpPr/>
          <p:nvPr/>
        </p:nvSpPr>
        <p:spPr>
          <a:xfrm>
            <a:off x="7178040" y="1463040"/>
            <a:ext cx="18288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2" name="Text 20"/>
          <p:cNvSpPr/>
          <p:nvPr/>
        </p:nvSpPr>
        <p:spPr>
          <a:xfrm>
            <a:off x="7178040" y="1645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기업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315200" y="2148840"/>
            <a:ext cx="1554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학습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(수익 창출)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337560"/>
            <a:ext cx="7680960" cy="731520"/>
          </a:xfrm>
          <a:prstGeom prst="rect">
            <a:avLst/>
          </a:prstGeom>
          <a:solidFill>
            <a:srgbClr val="162A45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1520" y="3337560"/>
            <a:ext cx="54864" cy="7315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1051560" y="333756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가치 생산의 기점(연구자)과 수익 획득의 기점(상용 DB·AI 기업)이 완전히 분리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731520" y="4251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Guédon(2001)이 지적한 '연쇄적 위기(serials crisis)'의 AI 시대 확장판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3-2. 학술 데이터 주권의 정의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두 가지 핵심 권리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solidFill>
            <a:srgbClr val="162A45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280160"/>
            <a:ext cx="54864" cy="9144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32588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"모든 학술 데이터의 주권은 그것을 생산한 연구자와 이를 뒷받침하는 학술 공동체에 있고,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모든 권리는 연구자로부터 나옵니다."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지식공유연대 성명서 (2025.11.21)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2514600"/>
            <a:ext cx="3703320" cy="19202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514600"/>
            <a:ext cx="370332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78892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고지권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005840" y="333756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연구자는 자신의 연구 성과가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학습에 활용되고 있는지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고지받을 권리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09160" y="2514600"/>
            <a:ext cx="3703320" cy="1920240"/>
          </a:xfrm>
          <a:prstGeom prst="rect">
            <a:avLst/>
          </a:prstGeom>
          <a:solidFill>
            <a:srgbClr val="1C3354"/>
          </a:solidFill>
          <a:ln/>
        </p:spPr>
      </p:sp>
      <p:sp>
        <p:nvSpPr>
          <p:cNvPr id="14" name="Shape 12"/>
          <p:cNvSpPr/>
          <p:nvPr/>
        </p:nvSpPr>
        <p:spPr>
          <a:xfrm>
            <a:off x="4709160" y="2514600"/>
            <a:ext cx="370332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278892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승인권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983480" y="333756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연구자는 사전에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학습을 승인하거나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거부할 권리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1277</Words>
  <Application>Microsoft Office PowerPoint</Application>
  <PresentationFormat>화면 슬라이드 쇼(16:9)</PresentationFormat>
  <Paragraphs>306</Paragraphs>
  <Slides>18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Calibri</vt:lpstr>
      <vt:lpstr>Georgia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시대, 학술 공유지를 지키는 법</dc:title>
  <dc:subject>PptxGenJS Presentation</dc:subject>
  <dc:creator>김병준</dc:creator>
  <cp:lastModifiedBy>Byungjun Kim</cp:lastModifiedBy>
  <cp:revision>3</cp:revision>
  <dcterms:created xsi:type="dcterms:W3CDTF">2026-02-13T16:37:55Z</dcterms:created>
  <dcterms:modified xsi:type="dcterms:W3CDTF">2026-02-15T11:30:02Z</dcterms:modified>
</cp:coreProperties>
</file>